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04" r:id="rId3"/>
    <p:sldId id="435" r:id="rId4"/>
    <p:sldId id="436" r:id="rId5"/>
    <p:sldId id="437" r:id="rId6"/>
    <p:sldId id="438" r:id="rId7"/>
    <p:sldId id="458" r:id="rId8"/>
    <p:sldId id="459" r:id="rId9"/>
    <p:sldId id="460" r:id="rId10"/>
    <p:sldId id="461" r:id="rId11"/>
    <p:sldId id="462" r:id="rId12"/>
    <p:sldId id="463" r:id="rId13"/>
    <p:sldId id="464" r:id="rId14"/>
    <p:sldId id="465" r:id="rId15"/>
    <p:sldId id="466" r:id="rId16"/>
    <p:sldId id="439" r:id="rId17"/>
    <p:sldId id="450" r:id="rId18"/>
    <p:sldId id="441" r:id="rId19"/>
    <p:sldId id="454" r:id="rId20"/>
    <p:sldId id="455" r:id="rId21"/>
    <p:sldId id="456" r:id="rId22"/>
    <p:sldId id="432" r:id="rId23"/>
    <p:sldId id="434" r:id="rId24"/>
    <p:sldId id="433"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tty3c9fC++DL0WYpYkROA==" hashData="Pz3pNXHGxgLZ3Dp+6R9znP1N6FePLL2qvfTD5I1z7bXF8R2Mw+jrmjttkw06sit6dRWlASOx8sRvqa7r5M/fK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D0FF6C-6857-4652-9804-9D14F406F29F}"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230189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0FF6C-6857-4652-9804-9D14F406F29F}"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383006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0FF6C-6857-4652-9804-9D14F406F29F}"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57242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0FF6C-6857-4652-9804-9D14F406F29F}"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30062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0FF6C-6857-4652-9804-9D14F406F29F}"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22741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D0FF6C-6857-4652-9804-9D14F406F29F}"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126128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D0FF6C-6857-4652-9804-9D14F406F29F}" type="datetimeFigureOut">
              <a:rPr lang="en-US" smtClean="0"/>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280045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D0FF6C-6857-4652-9804-9D14F406F29F}" type="datetimeFigureOut">
              <a:rPr lang="en-US" smtClean="0"/>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143145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0FF6C-6857-4652-9804-9D14F406F29F}" type="datetimeFigureOut">
              <a:rPr lang="en-US" smtClean="0"/>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211287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0FF6C-6857-4652-9804-9D14F406F29F}"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309443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0FF6C-6857-4652-9804-9D14F406F29F}"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172474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0FF6C-6857-4652-9804-9D14F406F29F}" type="datetimeFigureOut">
              <a:rPr lang="en-US" smtClean="0"/>
              <a:t>7/26/2021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ED3EA-3DBA-433A-AA46-D343ED848D16}" type="slidenum">
              <a:rPr lang="en-US" smtClean="0"/>
              <a:t>‹#›</a:t>
            </a:fld>
            <a:endParaRPr lang="en-US"/>
          </a:p>
        </p:txBody>
      </p:sp>
    </p:spTree>
    <p:extLst>
      <p:ext uri="{BB962C8B-B14F-4D97-AF65-F5344CB8AC3E}">
        <p14:creationId xmlns:p14="http://schemas.microsoft.com/office/powerpoint/2010/main" val="2890216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9.bin"/><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10.bin"/><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7"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11.bin"/><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341.png"/><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13.bin"/><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4.bin"/><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5.bin"/><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6.bin"/><Relationship Id="rId1" Type="http://schemas.openxmlformats.org/officeDocument/2006/relationships/slideLayout" Target="../slideLayouts/slideLayout7.xml"/><Relationship Id="rId5" Type="http://schemas.openxmlformats.org/officeDocument/2006/relationships/image" Target="../media/image230.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80.png"/><Relationship Id="rId7" Type="http://schemas.openxmlformats.org/officeDocument/2006/relationships/image" Target="../media/image36.wmf"/><Relationship Id="rId1" Type="http://schemas.openxmlformats.org/officeDocument/2006/relationships/slideLayout" Target="../slideLayouts/slideLayout7.xml"/><Relationship Id="rId6" Type="http://schemas.openxmlformats.org/officeDocument/2006/relationships/oleObject" Target="../embeddings/oleObject17.bin"/><Relationship Id="rId5" Type="http://schemas.openxmlformats.org/officeDocument/2006/relationships/image" Target="../media/image200.png"/><Relationship Id="rId4" Type="http://schemas.openxmlformats.org/officeDocument/2006/relationships/image" Target="../media/image240.png"/></Relationships>
</file>

<file path=ppt/slides/_rels/slide22.xml.rels><?xml version="1.0" encoding="UTF-8" standalone="yes"?>
<Relationships xmlns="http://schemas.openxmlformats.org/package/2006/relationships"><Relationship Id="rId3" Type="http://schemas.openxmlformats.org/officeDocument/2006/relationships/hyperlink" Target="https://www.r-project.org/" TargetMode="External"/><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hyperlink" Target="http://rextester.com/l/r_online_compiler"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6.w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5.bin"/><Relationship Id="rId14" Type="http://schemas.openxmlformats.org/officeDocument/2006/relationships/image" Target="../media/image17.wmf"/></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latin typeface="Arial" panose="020B0604020202020204" pitchFamily="34" charset="0"/>
                <a:cs typeface="Arial" panose="020B0604020202020204" pitchFamily="34" charset="0"/>
              </a:rPr>
              <a:t>Part IV</a:t>
            </a:r>
          </a:p>
        </p:txBody>
      </p:sp>
      <p:sp>
        <p:nvSpPr>
          <p:cNvPr id="3" name="Subtitle 2"/>
          <p:cNvSpPr>
            <a:spLocks noGrp="1"/>
          </p:cNvSpPr>
          <p:nvPr>
            <p:ph type="subTitle" idx="1"/>
          </p:nvPr>
        </p:nvSpPr>
        <p:spPr/>
        <p:txBody>
          <a:bodyPr/>
          <a:lstStyle/>
          <a:p>
            <a:r>
              <a:rPr lang="en-US" sz="3200" b="1" dirty="0">
                <a:latin typeface="Arial" panose="020B0604020202020204" pitchFamily="34" charset="0"/>
                <a:cs typeface="Arial" panose="020B0604020202020204" pitchFamily="34" charset="0"/>
              </a:rPr>
              <a:t>Inferential Statistics</a:t>
            </a:r>
          </a:p>
        </p:txBody>
      </p:sp>
      <p:sp>
        <p:nvSpPr>
          <p:cNvPr id="4" name="Rectangle 3"/>
          <p:cNvSpPr/>
          <p:nvPr/>
        </p:nvSpPr>
        <p:spPr>
          <a:xfrm>
            <a:off x="1365161" y="1111584"/>
            <a:ext cx="9736427" cy="830997"/>
          </a:xfrm>
          <a:prstGeom prst="rect">
            <a:avLst/>
          </a:prstGeom>
        </p:spPr>
        <p:txBody>
          <a:bodyPr wrap="square">
            <a:spAutoFit/>
          </a:bodyPr>
          <a:lstStyle/>
          <a:p>
            <a:pPr lvl="0" algn="ctr"/>
            <a:r>
              <a:rPr lang="en-US" sz="4800" b="1" dirty="0">
                <a:ln w="11430">
                  <a:solidFill>
                    <a:srgbClr val="70AD47">
                      <a:lumMod val="75000"/>
                    </a:srgbClr>
                  </a:solidFill>
                </a:ln>
                <a:solidFill>
                  <a:schemeClr val="accent1">
                    <a:lumMod val="50000"/>
                  </a:schemeClr>
                </a:solidFill>
                <a:effectLst>
                  <a:outerShdw blurRad="50800" dist="39000" dir="5460000" algn="tl">
                    <a:srgbClr val="000000">
                      <a:alpha val="38000"/>
                    </a:srgbClr>
                  </a:outerShdw>
                </a:effectLst>
              </a:rPr>
              <a:t>Elementary Statistical Methods</a:t>
            </a:r>
          </a:p>
        </p:txBody>
      </p:sp>
    </p:spTree>
    <p:extLst>
      <p:ext uri="{BB962C8B-B14F-4D97-AF65-F5344CB8AC3E}">
        <p14:creationId xmlns:p14="http://schemas.microsoft.com/office/powerpoint/2010/main" val="84185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838201"/>
            <a:ext cx="8991600" cy="2677656"/>
          </a:xfrm>
          <a:prstGeom prst="rect">
            <a:avLst/>
          </a:prstGeom>
          <a:noFill/>
        </p:spPr>
        <p:txBody>
          <a:bodyPr wrap="square" rtlCol="0">
            <a:spAutoFit/>
          </a:bodyPr>
          <a:lstStyle/>
          <a:p>
            <a:pPr algn="just"/>
            <a:r>
              <a:rPr lang="en-US" sz="2400" b="1" dirty="0">
                <a:latin typeface="Arial\"/>
                <a:cs typeface="Times New Roman" pitchFamily="18" charset="0"/>
              </a:rPr>
              <a:t>Calcium in Rainwater </a:t>
            </a:r>
            <a:r>
              <a:rPr lang="en-US" sz="2400" dirty="0">
                <a:latin typeface="Arial\"/>
                <a:cs typeface="Times New Roman" pitchFamily="18" charset="0"/>
              </a:rPr>
              <a:t>Calcium is essential to tree growth because it promotes the formation of wood and maintains cell walls. In 1990, the concentration of calcium in precipitation in Chautauqua, New York, was 0.11 milligram per liter(mg/L). A random sample of 10 precipitation dates in 2010 results in the following data. Perform a two-tailed test to see if it</a:t>
            </a:r>
          </a:p>
          <a:p>
            <a:pPr algn="just"/>
            <a:r>
              <a:rPr lang="en-US" sz="2400" dirty="0">
                <a:latin typeface="Arial\"/>
                <a:cs typeface="Times New Roman" pitchFamily="18" charset="0"/>
              </a:rPr>
              <a:t>changed. </a:t>
            </a:r>
          </a:p>
        </p:txBody>
      </p:sp>
      <p:sp>
        <p:nvSpPr>
          <p:cNvPr id="3" name="TextBox 2"/>
          <p:cNvSpPr txBox="1"/>
          <p:nvPr/>
        </p:nvSpPr>
        <p:spPr>
          <a:xfrm>
            <a:off x="1524000" y="376536"/>
            <a:ext cx="1655897" cy="461665"/>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tx1"/>
                </a:solidFill>
                <a:latin typeface="Arial\"/>
                <a:cs typeface="Times New Roman" pitchFamily="18" charset="0"/>
              </a:rPr>
              <a:t>Example:</a:t>
            </a:r>
          </a:p>
        </p:txBody>
      </p:sp>
      <mc:AlternateContent xmlns:mc="http://schemas.openxmlformats.org/markup-compatibility/2006" xmlns:a14="http://schemas.microsoft.com/office/drawing/2010/main">
        <mc:Choice Requires="a14">
          <p:sp>
            <p:nvSpPr>
              <p:cNvPr id="14" name="TextBox 13"/>
              <p:cNvSpPr txBox="1"/>
              <p:nvPr/>
            </p:nvSpPr>
            <p:spPr>
              <a:xfrm>
                <a:off x="3560896" y="5418921"/>
                <a:ext cx="1660302"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l-GR" sz="2400" i="1" dirty="0" smtClean="0">
                          <a:latin typeface="Cambria Math" panose="02040503050406030204" pitchFamily="18" charset="0"/>
                          <a:cs typeface="Times New Roman" pitchFamily="18" charset="0"/>
                        </a:rPr>
                        <m:t>𝛼</m:t>
                      </m:r>
                      <m:r>
                        <a:rPr lang="en-US" sz="2400" i="1" dirty="0">
                          <a:latin typeface="Cambria Math" panose="02040503050406030204" pitchFamily="18" charset="0"/>
                          <a:cs typeface="Times New Roman" pitchFamily="18" charset="0"/>
                        </a:rPr>
                        <m:t> = 0.05 </m:t>
                      </m:r>
                      <m:r>
                        <a:rPr lang="en-US" sz="2400" i="1" baseline="-25000" dirty="0">
                          <a:latin typeface="Cambria Math" panose="02040503050406030204" pitchFamily="18" charset="0"/>
                          <a:cs typeface="Times New Roman" pitchFamily="18" charset="0"/>
                        </a:rPr>
                        <m:t> </m:t>
                      </m:r>
                      <m:r>
                        <a:rPr lang="en-US" sz="2400" i="1" dirty="0">
                          <a:latin typeface="Cambria Math" panose="02040503050406030204" pitchFamily="18" charset="0"/>
                          <a:cs typeface="Times New Roman" pitchFamily="18" charset="0"/>
                        </a:rPr>
                        <m:t> </m:t>
                      </m:r>
                    </m:oMath>
                  </m:oMathPara>
                </a14:m>
                <a:endParaRPr lang="en-US" sz="2400" dirty="0">
                  <a:latin typeface="Arial\"/>
                  <a:cs typeface="Times New Roman"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560896" y="5418921"/>
                <a:ext cx="1660302" cy="461665"/>
              </a:xfrm>
              <a:prstGeom prst="rect">
                <a:avLst/>
              </a:prstGeom>
              <a:blipFill rotWithShape="0">
                <a:blip r:embed="rId3"/>
                <a:stretch>
                  <a:fillRect b="-7895"/>
                </a:stretch>
              </a:blipFill>
            </p:spPr>
            <p:txBody>
              <a:bodyPr/>
              <a:lstStyle/>
              <a:p>
                <a:r>
                  <a:rPr lang="en-US">
                    <a:noFill/>
                  </a:rPr>
                  <a:t> </a:t>
                </a:r>
              </a:p>
            </p:txBody>
          </p:sp>
        </mc:Fallback>
      </mc:AlternateContent>
      <p:graphicFrame>
        <p:nvGraphicFramePr>
          <p:cNvPr id="10" name="Table 9"/>
          <p:cNvGraphicFramePr>
            <a:graphicFrameLocks noGrp="1"/>
          </p:cNvGraphicFramePr>
          <p:nvPr/>
        </p:nvGraphicFramePr>
        <p:xfrm>
          <a:off x="1676400" y="3431257"/>
          <a:ext cx="6096000" cy="914400"/>
        </p:xfrm>
        <a:graphic>
          <a:graphicData uri="http://schemas.openxmlformats.org/drawingml/2006/table">
            <a:tbl>
              <a:tblPr firstRow="1" bandRow="1">
                <a:tableStyleId>{22838BEF-8BB2-4498-84A7-C5851F593DF1}</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a:r>
                        <a:rPr lang="en-US" sz="2400" b="0" dirty="0">
                          <a:latin typeface="Arial\"/>
                          <a:cs typeface="Times New Roman" pitchFamily="18" charset="0"/>
                        </a:rPr>
                        <a:t>0.065</a:t>
                      </a:r>
                    </a:p>
                  </a:txBody>
                  <a:tcPr/>
                </a:tc>
                <a:tc>
                  <a:txBody>
                    <a:bodyPr/>
                    <a:lstStyle/>
                    <a:p>
                      <a:pPr algn="ctr"/>
                      <a:r>
                        <a:rPr lang="en-US" sz="2400" b="0" dirty="0">
                          <a:latin typeface="Arial\"/>
                          <a:cs typeface="Times New Roman" pitchFamily="18" charset="0"/>
                        </a:rPr>
                        <a:t>0.087</a:t>
                      </a:r>
                    </a:p>
                  </a:txBody>
                  <a:tcPr/>
                </a:tc>
                <a:tc>
                  <a:txBody>
                    <a:bodyPr/>
                    <a:lstStyle/>
                    <a:p>
                      <a:pPr algn="ctr"/>
                      <a:r>
                        <a:rPr lang="en-US" sz="2400" b="0" dirty="0">
                          <a:latin typeface="Arial\"/>
                          <a:cs typeface="Times New Roman" pitchFamily="18" charset="0"/>
                        </a:rPr>
                        <a:t>0.070</a:t>
                      </a:r>
                    </a:p>
                  </a:txBody>
                  <a:tcPr/>
                </a:tc>
                <a:tc>
                  <a:txBody>
                    <a:bodyPr/>
                    <a:lstStyle/>
                    <a:p>
                      <a:pPr algn="ctr"/>
                      <a:r>
                        <a:rPr lang="en-US" sz="2400" b="0" dirty="0">
                          <a:latin typeface="Arial\"/>
                          <a:cs typeface="Times New Roman" pitchFamily="18" charset="0"/>
                        </a:rPr>
                        <a:t>0.262</a:t>
                      </a:r>
                    </a:p>
                  </a:txBody>
                  <a:tcPr/>
                </a:tc>
                <a:tc>
                  <a:txBody>
                    <a:bodyPr/>
                    <a:lstStyle/>
                    <a:p>
                      <a:pPr algn="ctr"/>
                      <a:r>
                        <a:rPr lang="en-US" sz="2400" b="0" dirty="0">
                          <a:latin typeface="Arial\"/>
                          <a:cs typeface="Times New Roman" pitchFamily="18" charset="0"/>
                        </a:rPr>
                        <a:t>0.126</a:t>
                      </a:r>
                    </a:p>
                  </a:txBody>
                  <a:tcPr/>
                </a:tc>
                <a:extLst>
                  <a:ext uri="{0D108BD9-81ED-4DB2-BD59-A6C34878D82A}">
                    <a16:rowId xmlns:a16="http://schemas.microsoft.com/office/drawing/2014/main" val="10000"/>
                  </a:ext>
                </a:extLst>
              </a:tr>
              <a:tr h="370840">
                <a:tc>
                  <a:txBody>
                    <a:bodyPr/>
                    <a:lstStyle/>
                    <a:p>
                      <a:pPr algn="ctr"/>
                      <a:r>
                        <a:rPr lang="en-US" sz="2400" b="0" dirty="0">
                          <a:latin typeface="Arial\"/>
                          <a:cs typeface="Times New Roman" pitchFamily="18" charset="0"/>
                        </a:rPr>
                        <a:t>0.183</a:t>
                      </a:r>
                    </a:p>
                  </a:txBody>
                  <a:tcPr/>
                </a:tc>
                <a:tc>
                  <a:txBody>
                    <a:bodyPr/>
                    <a:lstStyle/>
                    <a:p>
                      <a:pPr algn="ctr"/>
                      <a:r>
                        <a:rPr lang="en-US" sz="2400" b="0" dirty="0">
                          <a:latin typeface="Arial\"/>
                          <a:cs typeface="Times New Roman" pitchFamily="18" charset="0"/>
                        </a:rPr>
                        <a:t>0.120</a:t>
                      </a:r>
                    </a:p>
                  </a:txBody>
                  <a:tcPr/>
                </a:tc>
                <a:tc>
                  <a:txBody>
                    <a:bodyPr/>
                    <a:lstStyle/>
                    <a:p>
                      <a:pPr algn="ctr"/>
                      <a:r>
                        <a:rPr lang="en-US" sz="2400" b="0" dirty="0">
                          <a:latin typeface="Arial\"/>
                          <a:cs typeface="Times New Roman" pitchFamily="18" charset="0"/>
                        </a:rPr>
                        <a:t>0.234</a:t>
                      </a:r>
                    </a:p>
                  </a:txBody>
                  <a:tcPr/>
                </a:tc>
                <a:tc>
                  <a:txBody>
                    <a:bodyPr/>
                    <a:lstStyle/>
                    <a:p>
                      <a:pPr algn="ctr"/>
                      <a:r>
                        <a:rPr lang="en-US" sz="2400" b="0" dirty="0">
                          <a:latin typeface="Arial\"/>
                          <a:cs typeface="Times New Roman" pitchFamily="18" charset="0"/>
                        </a:rPr>
                        <a:t>0.313</a:t>
                      </a:r>
                    </a:p>
                  </a:txBody>
                  <a:tcPr/>
                </a:tc>
                <a:tc>
                  <a:txBody>
                    <a:bodyPr/>
                    <a:lstStyle/>
                    <a:p>
                      <a:pPr algn="ctr"/>
                      <a:r>
                        <a:rPr lang="en-US" sz="2400" b="0" dirty="0">
                          <a:latin typeface="Arial\"/>
                          <a:cs typeface="Times New Roman" pitchFamily="18" charset="0"/>
                        </a:rPr>
                        <a:t>0.108</a:t>
                      </a:r>
                    </a:p>
                  </a:txBody>
                  <a:tcPr/>
                </a:tc>
                <a:extLst>
                  <a:ext uri="{0D108BD9-81ED-4DB2-BD59-A6C34878D82A}">
                    <a16:rowId xmlns:a16="http://schemas.microsoft.com/office/drawing/2014/main" val="10001"/>
                  </a:ext>
                </a:extLst>
              </a:tr>
            </a:tbl>
          </a:graphicData>
        </a:graphic>
      </p:graphicFrame>
      <p:graphicFrame>
        <p:nvGraphicFramePr>
          <p:cNvPr id="174084" name="Object 4"/>
          <p:cNvGraphicFramePr>
            <a:graphicFrameLocks noChangeAspect="1"/>
          </p:cNvGraphicFramePr>
          <p:nvPr/>
        </p:nvGraphicFramePr>
        <p:xfrm>
          <a:off x="3318325" y="4715559"/>
          <a:ext cx="5058466" cy="440505"/>
        </p:xfrm>
        <a:graphic>
          <a:graphicData uri="http://schemas.openxmlformats.org/presentationml/2006/ole">
            <mc:AlternateContent xmlns:mc="http://schemas.openxmlformats.org/markup-compatibility/2006">
              <mc:Choice xmlns:v="urn:schemas-microsoft-com:vml" Requires="v">
                <p:oleObj name="Equation" r:id="rId4" imgW="2019240" imgH="228600" progId="Equation.3">
                  <p:embed/>
                </p:oleObj>
              </mc:Choice>
              <mc:Fallback>
                <p:oleObj name="Equation" r:id="rId4" imgW="20192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8325" y="4715559"/>
                        <a:ext cx="5058466" cy="440505"/>
                      </a:xfrm>
                      <a:prstGeom prst="rect">
                        <a:avLst/>
                      </a:prstGeom>
                      <a:noFill/>
                    </p:spPr>
                  </p:pic>
                </p:oleObj>
              </mc:Fallback>
            </mc:AlternateContent>
          </a:graphicData>
        </a:graphic>
      </p:graphicFrame>
      <p:sp>
        <p:nvSpPr>
          <p:cNvPr id="12" name="Rectangle 11"/>
          <p:cNvSpPr/>
          <p:nvPr/>
        </p:nvSpPr>
        <p:spPr>
          <a:xfrm>
            <a:off x="1676400" y="4643136"/>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1:</a:t>
            </a:r>
          </a:p>
        </p:txBody>
      </p:sp>
      <p:sp>
        <p:nvSpPr>
          <p:cNvPr id="13" name="Rectangle 12"/>
          <p:cNvSpPr/>
          <p:nvPr/>
        </p:nvSpPr>
        <p:spPr>
          <a:xfrm>
            <a:off x="1676400" y="5418922"/>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2:</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9826" t="4884" r="8380" b="67511"/>
          <a:stretch/>
        </p:blipFill>
        <p:spPr>
          <a:xfrm>
            <a:off x="8632826" y="2749941"/>
            <a:ext cx="3155324" cy="1893195"/>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9826" t="4319" r="8380" b="67324"/>
          <a:stretch/>
        </p:blipFill>
        <p:spPr>
          <a:xfrm>
            <a:off x="8632826" y="4776869"/>
            <a:ext cx="3155324" cy="1944710"/>
          </a:xfrm>
          <a:prstGeom prst="rect">
            <a:avLst/>
          </a:prstGeom>
        </p:spPr>
      </p:pic>
    </p:spTree>
    <p:extLst>
      <p:ext uri="{BB962C8B-B14F-4D97-AF65-F5344CB8AC3E}">
        <p14:creationId xmlns:p14="http://schemas.microsoft.com/office/powerpoint/2010/main" val="1079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76400" y="2813223"/>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4:</a:t>
            </a:r>
          </a:p>
        </p:txBody>
      </p:sp>
      <p:sp>
        <p:nvSpPr>
          <p:cNvPr id="19" name="Rectangle 18"/>
          <p:cNvSpPr/>
          <p:nvPr/>
        </p:nvSpPr>
        <p:spPr>
          <a:xfrm>
            <a:off x="1676400" y="4445916"/>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5:</a:t>
            </a:r>
          </a:p>
        </p:txBody>
      </p:sp>
      <p:grpSp>
        <p:nvGrpSpPr>
          <p:cNvPr id="2" name="Group 1"/>
          <p:cNvGrpSpPr/>
          <p:nvPr/>
        </p:nvGrpSpPr>
        <p:grpSpPr>
          <a:xfrm>
            <a:off x="4826140" y="2199552"/>
            <a:ext cx="3303639" cy="2641192"/>
            <a:chOff x="4826140" y="2199552"/>
            <a:chExt cx="3303639" cy="2641192"/>
          </a:xfrm>
        </p:grpSpPr>
        <p:grpSp>
          <p:nvGrpSpPr>
            <p:cNvPr id="15" name="Group 14"/>
            <p:cNvGrpSpPr/>
            <p:nvPr/>
          </p:nvGrpSpPr>
          <p:grpSpPr>
            <a:xfrm>
              <a:off x="4826140" y="2199552"/>
              <a:ext cx="3303639" cy="2133600"/>
              <a:chOff x="5671851" y="152400"/>
              <a:chExt cx="3303639" cy="2133600"/>
            </a:xfrm>
          </p:grpSpPr>
          <p:grpSp>
            <p:nvGrpSpPr>
              <p:cNvPr id="16" name="Group 22"/>
              <p:cNvGrpSpPr/>
              <p:nvPr/>
            </p:nvGrpSpPr>
            <p:grpSpPr>
              <a:xfrm>
                <a:off x="5671851" y="152400"/>
                <a:ext cx="3303639" cy="2133600"/>
                <a:chOff x="5671851" y="152400"/>
                <a:chExt cx="3303639" cy="2133600"/>
              </a:xfrm>
            </p:grpSpPr>
            <p:pic>
              <p:nvPicPr>
                <p:cNvPr id="22" name="Picture 21" descr="left_tailed_t.png"/>
                <p:cNvPicPr>
                  <a:picLocks noChangeAspect="1"/>
                </p:cNvPicPr>
                <p:nvPr/>
              </p:nvPicPr>
              <p:blipFill>
                <a:blip r:embed="rId2"/>
                <a:srcRect l="1560" t="3923" r="3900" b="5593"/>
                <a:stretch>
                  <a:fillRect/>
                </a:stretch>
              </p:blipFill>
              <p:spPr>
                <a:xfrm flipH="1">
                  <a:off x="5715000" y="152400"/>
                  <a:ext cx="3227439" cy="2133600"/>
                </a:xfrm>
                <a:prstGeom prst="rect">
                  <a:avLst/>
                </a:prstGeom>
              </p:spPr>
            </p:pic>
            <p:pic>
              <p:nvPicPr>
                <p:cNvPr id="23" name="Picture 22" descr="left_tailed_t.png"/>
                <p:cNvPicPr>
                  <a:picLocks noChangeAspect="1"/>
                </p:cNvPicPr>
                <p:nvPr/>
              </p:nvPicPr>
              <p:blipFill>
                <a:blip r:embed="rId2">
                  <a:clrChange>
                    <a:clrFrom>
                      <a:srgbClr val="FFFFFF"/>
                    </a:clrFrom>
                    <a:clrTo>
                      <a:srgbClr val="FFFFFF">
                        <a:alpha val="0"/>
                      </a:srgbClr>
                    </a:clrTo>
                  </a:clrChange>
                </a:blip>
                <a:srcRect l="1560" t="3923" r="1668" b="5593"/>
                <a:stretch>
                  <a:fillRect/>
                </a:stretch>
              </p:blipFill>
              <p:spPr>
                <a:xfrm>
                  <a:off x="5671851" y="152400"/>
                  <a:ext cx="3303639" cy="2133600"/>
                </a:xfrm>
                <a:prstGeom prst="rect">
                  <a:avLst/>
                </a:prstGeom>
              </p:spPr>
            </p:pic>
          </p:grpSp>
          <p:sp>
            <p:nvSpPr>
              <p:cNvPr id="17" name="Rectangle 16"/>
              <p:cNvSpPr/>
              <p:nvPr/>
            </p:nvSpPr>
            <p:spPr>
              <a:xfrm>
                <a:off x="5791200" y="18288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a:endParaRPr>
              </a:p>
            </p:txBody>
          </p:sp>
          <p:sp>
            <p:nvSpPr>
              <p:cNvPr id="18" name="Rectangle 17"/>
              <p:cNvSpPr/>
              <p:nvPr/>
            </p:nvSpPr>
            <p:spPr>
              <a:xfrm>
                <a:off x="8458200" y="17526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a:endParaRPr>
              </a:p>
            </p:txBody>
          </p:sp>
        </p:grpSp>
        <p:sp>
          <p:nvSpPr>
            <p:cNvPr id="24" name="TextBox 23"/>
            <p:cNvSpPr txBox="1"/>
            <p:nvPr/>
          </p:nvSpPr>
          <p:spPr>
            <a:xfrm>
              <a:off x="5135989" y="4379079"/>
              <a:ext cx="1408090" cy="461665"/>
            </a:xfrm>
            <a:prstGeom prst="rect">
              <a:avLst/>
            </a:prstGeom>
            <a:noFill/>
          </p:spPr>
          <p:txBody>
            <a:bodyPr wrap="square" rtlCol="0">
              <a:spAutoFit/>
            </a:bodyPr>
            <a:lstStyle/>
            <a:p>
              <a:pPr algn="just"/>
              <a:r>
                <a:rPr lang="en-US" sz="2400" dirty="0">
                  <a:latin typeface="Arial\"/>
                  <a:cs typeface="Times New Roman" pitchFamily="18" charset="0"/>
                </a:rPr>
                <a:t>-1.7073</a:t>
              </a:r>
              <a:endParaRPr lang="en-US" sz="2400" baseline="-25000" dirty="0">
                <a:latin typeface="Arial\"/>
                <a:cs typeface="Times New Roman" pitchFamily="18" charset="0"/>
              </a:endParaRPr>
            </a:p>
          </p:txBody>
        </p:sp>
        <p:sp>
          <p:nvSpPr>
            <p:cNvPr id="26" name="TextBox 25"/>
            <p:cNvSpPr txBox="1"/>
            <p:nvPr/>
          </p:nvSpPr>
          <p:spPr>
            <a:xfrm>
              <a:off x="6850488" y="4379079"/>
              <a:ext cx="1246240" cy="461665"/>
            </a:xfrm>
            <a:prstGeom prst="rect">
              <a:avLst/>
            </a:prstGeom>
            <a:noFill/>
          </p:spPr>
          <p:txBody>
            <a:bodyPr wrap="square" rtlCol="0">
              <a:spAutoFit/>
            </a:bodyPr>
            <a:lstStyle/>
            <a:p>
              <a:pPr algn="just"/>
              <a:r>
                <a:rPr lang="en-US" sz="2400" dirty="0">
                  <a:latin typeface="Arial\"/>
                  <a:cs typeface="Times New Roman" pitchFamily="18" charset="0"/>
                </a:rPr>
                <a:t>1.7073</a:t>
              </a:r>
              <a:endParaRPr lang="en-US" sz="2400" baseline="-25000" dirty="0">
                <a:latin typeface="Arial\"/>
                <a:cs typeface="Times New Roman" pitchFamily="18" charset="0"/>
              </a:endParaRPr>
            </a:p>
          </p:txBody>
        </p:sp>
      </p:grpSp>
      <p:sp>
        <p:nvSpPr>
          <p:cNvPr id="27" name="TextBox 26"/>
          <p:cNvSpPr txBox="1"/>
          <p:nvPr/>
        </p:nvSpPr>
        <p:spPr>
          <a:xfrm>
            <a:off x="3268503" y="2784401"/>
            <a:ext cx="2501231" cy="461665"/>
          </a:xfrm>
          <a:prstGeom prst="rect">
            <a:avLst/>
          </a:prstGeom>
          <a:noFill/>
        </p:spPr>
        <p:txBody>
          <a:bodyPr wrap="square" rtlCol="0">
            <a:spAutoFit/>
          </a:bodyPr>
          <a:lstStyle/>
          <a:p>
            <a:pPr algn="just"/>
            <a:r>
              <a:rPr lang="en-US" sz="2400" dirty="0">
                <a:latin typeface="Arial\"/>
                <a:cs typeface="Times New Roman" pitchFamily="18" charset="0"/>
              </a:rPr>
              <a:t>P-value = 0.122</a:t>
            </a:r>
          </a:p>
        </p:txBody>
      </p:sp>
      <mc:AlternateContent xmlns:mc="http://schemas.openxmlformats.org/markup-compatibility/2006" xmlns:a14="http://schemas.microsoft.com/office/drawing/2010/main">
        <mc:Choice Requires="a14">
          <p:sp>
            <p:nvSpPr>
              <p:cNvPr id="28" name="TextBox 27"/>
              <p:cNvSpPr txBox="1"/>
              <p:nvPr/>
            </p:nvSpPr>
            <p:spPr>
              <a:xfrm>
                <a:off x="3200400" y="4507470"/>
                <a:ext cx="1981200" cy="461665"/>
              </a:xfrm>
              <a:prstGeom prst="rect">
                <a:avLst/>
              </a:prstGeom>
              <a:noFill/>
            </p:spPr>
            <p:txBody>
              <a:bodyPr wrap="square" rtlCol="0">
                <a:spAutoFit/>
              </a:bodyPr>
              <a:lstStyle/>
              <a:p>
                <a:pPr algn="just"/>
                <a:r>
                  <a:rPr lang="en-US" sz="2400" dirty="0">
                    <a:latin typeface="Arial\"/>
                    <a:cs typeface="Times New Roman" pitchFamily="18" charset="0"/>
                  </a:rPr>
                  <a:t>P-value &gt; </a:t>
                </a:r>
                <a14:m>
                  <m:oMath xmlns:m="http://schemas.openxmlformats.org/officeDocument/2006/math">
                    <m:r>
                      <a:rPr lang="el-GR" sz="2400" i="1" dirty="0" smtClean="0">
                        <a:latin typeface="Cambria Math" panose="02040503050406030204" pitchFamily="18" charset="0"/>
                        <a:cs typeface="Times New Roman" pitchFamily="18" charset="0"/>
                      </a:rPr>
                      <m:t>𝛼</m:t>
                    </m:r>
                  </m:oMath>
                </a14:m>
                <a:endParaRPr lang="en-US" sz="2400" dirty="0">
                  <a:latin typeface="Arial\"/>
                  <a:cs typeface="Times New Roman"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200400" y="4507470"/>
                <a:ext cx="1981200" cy="461665"/>
              </a:xfrm>
              <a:prstGeom prst="rect">
                <a:avLst/>
              </a:prstGeom>
              <a:blipFill rotWithShape="0">
                <a:blip r:embed="rId4"/>
                <a:stretch>
                  <a:fillRect l="-4615" t="-9211" b="-30263"/>
                </a:stretch>
              </a:blipFill>
            </p:spPr>
            <p:txBody>
              <a:bodyPr/>
              <a:lstStyle/>
              <a:p>
                <a:r>
                  <a:rPr lang="en-US">
                    <a:noFill/>
                  </a:rPr>
                  <a:t> </a:t>
                </a:r>
              </a:p>
            </p:txBody>
          </p:sp>
        </mc:Fallback>
      </mc:AlternateContent>
      <p:sp>
        <p:nvSpPr>
          <p:cNvPr id="29" name="TextBox 28"/>
          <p:cNvSpPr txBox="1"/>
          <p:nvPr/>
        </p:nvSpPr>
        <p:spPr>
          <a:xfrm>
            <a:off x="1752600" y="5059980"/>
            <a:ext cx="9494520" cy="1200329"/>
          </a:xfrm>
          <a:prstGeom prst="rect">
            <a:avLst/>
          </a:prstGeom>
          <a:noFill/>
        </p:spPr>
        <p:txBody>
          <a:bodyPr wrap="square" rtlCol="0">
            <a:spAutoFit/>
          </a:bodyPr>
          <a:lstStyle/>
          <a:p>
            <a:pPr algn="just"/>
            <a:r>
              <a:rPr lang="en-US" sz="2400" dirty="0">
                <a:latin typeface="Arial\"/>
                <a:cs typeface="Times New Roman" pitchFamily="18" charset="0"/>
              </a:rPr>
              <a:t>Don’t reject H</a:t>
            </a:r>
            <a:r>
              <a:rPr lang="en-US" sz="2400" baseline="-25000" dirty="0">
                <a:latin typeface="Arial\"/>
                <a:cs typeface="Times New Roman" pitchFamily="18" charset="0"/>
              </a:rPr>
              <a:t>0</a:t>
            </a:r>
            <a:endParaRPr lang="en-US" sz="2400" dirty="0">
              <a:latin typeface="Arial\"/>
              <a:cs typeface="Times New Roman" pitchFamily="18" charset="0"/>
            </a:endParaRPr>
          </a:p>
          <a:p>
            <a:pPr algn="just"/>
            <a:r>
              <a:rPr lang="en-US" sz="2400" dirty="0">
                <a:latin typeface="Arial\"/>
                <a:cs typeface="Times New Roman" pitchFamily="18" charset="0"/>
              </a:rPr>
              <a:t>The data doesn’t give enough evidence to indicate that the calcium concentration have changed since 1990. </a:t>
            </a:r>
            <a:r>
              <a:rPr lang="en-US" sz="2400" baseline="-25000" dirty="0">
                <a:latin typeface="Arial\"/>
                <a:cs typeface="Times New Roman" pitchFamily="18" charset="0"/>
              </a:rPr>
              <a:t> </a:t>
            </a:r>
            <a:r>
              <a:rPr lang="en-US" sz="2400" dirty="0">
                <a:latin typeface="Arial\"/>
                <a:cs typeface="Times New Roman" pitchFamily="18" charset="0"/>
              </a:rPr>
              <a:t> </a:t>
            </a:r>
          </a:p>
        </p:txBody>
      </p:sp>
      <p:sp>
        <p:nvSpPr>
          <p:cNvPr id="20" name="Rectangle 19"/>
          <p:cNvSpPr/>
          <p:nvPr/>
        </p:nvSpPr>
        <p:spPr>
          <a:xfrm>
            <a:off x="1676400" y="700444"/>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3:</a:t>
            </a:r>
          </a:p>
        </p:txBody>
      </p:sp>
      <p:sp>
        <p:nvSpPr>
          <p:cNvPr id="21" name="TextBox 20"/>
          <p:cNvSpPr txBox="1"/>
          <p:nvPr/>
        </p:nvSpPr>
        <p:spPr>
          <a:xfrm>
            <a:off x="3003414" y="700444"/>
            <a:ext cx="2246290" cy="461665"/>
          </a:xfrm>
          <a:prstGeom prst="rect">
            <a:avLst/>
          </a:prstGeom>
          <a:noFill/>
        </p:spPr>
        <p:txBody>
          <a:bodyPr wrap="square" rtlCol="0">
            <a:spAutoFit/>
          </a:bodyPr>
          <a:lstStyle/>
          <a:p>
            <a:pPr algn="just"/>
            <a:r>
              <a:rPr lang="en-US" sz="2400" dirty="0">
                <a:latin typeface="Arial\"/>
                <a:cs typeface="Times New Roman" pitchFamily="18" charset="0"/>
              </a:rPr>
              <a:t>Test Statistics</a:t>
            </a:r>
          </a:p>
        </p:txBody>
      </p:sp>
      <p:graphicFrame>
        <p:nvGraphicFramePr>
          <p:cNvPr id="25" name="Object 24"/>
          <p:cNvGraphicFramePr>
            <a:graphicFrameLocks noChangeAspect="1"/>
          </p:cNvGraphicFramePr>
          <p:nvPr/>
        </p:nvGraphicFramePr>
        <p:xfrm>
          <a:off x="4419553" y="1424966"/>
          <a:ext cx="2479675" cy="930275"/>
        </p:xfrm>
        <a:graphic>
          <a:graphicData uri="http://schemas.openxmlformats.org/presentationml/2006/ole">
            <mc:AlternateContent xmlns:mc="http://schemas.openxmlformats.org/markup-compatibility/2006">
              <mc:Choice xmlns:v="urn:schemas-microsoft-com:vml" Requires="v">
                <p:oleObj name="Equation" r:id="rId5" imgW="1218960" imgH="457200" progId="Equation.3">
                  <p:embed/>
                </p:oleObj>
              </mc:Choice>
              <mc:Fallback>
                <p:oleObj name="Equation" r:id="rId5" imgW="12189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553" y="1424966"/>
                        <a:ext cx="2479675"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l="9158" t="4507" r="8380" b="67511"/>
          <a:stretch/>
        </p:blipFill>
        <p:spPr>
          <a:xfrm>
            <a:off x="8456865" y="2248481"/>
            <a:ext cx="3181081" cy="1918953"/>
          </a:xfrm>
          <a:prstGeom prst="rect">
            <a:avLst/>
          </a:prstGeom>
        </p:spPr>
      </p:pic>
    </p:spTree>
    <p:extLst>
      <p:ext uri="{BB962C8B-B14F-4D97-AF65-F5344CB8AC3E}">
        <p14:creationId xmlns:p14="http://schemas.microsoft.com/office/powerpoint/2010/main" val="287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7" grpId="0"/>
      <p:bldP spid="28" grpId="0"/>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43189" y="737847"/>
                <a:ext cx="10071279" cy="4154984"/>
              </a:xfrm>
              <a:prstGeom prst="rect">
                <a:avLst/>
              </a:prstGeom>
              <a:noFill/>
            </p:spPr>
            <p:txBody>
              <a:bodyPr wrap="square" rtlCol="0">
                <a:spAutoFit/>
              </a:bodyPr>
              <a:lstStyle/>
              <a:p>
                <a:pPr algn="just"/>
                <a:r>
                  <a:rPr lang="en-US" sz="2400" b="1" dirty="0">
                    <a:latin typeface="Arial\"/>
                    <a:cs typeface="Times New Roman" pitchFamily="18" charset="0"/>
                  </a:rPr>
                  <a:t>Effects of Alcohol on the brain </a:t>
                </a:r>
                <a:r>
                  <a:rPr lang="en-US" sz="2400" dirty="0">
                    <a:latin typeface="Arial\"/>
                    <a:cs typeface="Times New Roman" pitchFamily="18" charset="0"/>
                  </a:rPr>
                  <a:t>In a study published in the American journal of psychiatry (157:737-744, May 2000), researchers wanted to measure the effect of alcohol on the development of the </a:t>
                </a:r>
                <a:r>
                  <a:rPr lang="en-US" sz="2400" dirty="0" err="1">
                    <a:latin typeface="Arial\"/>
                    <a:cs typeface="Times New Roman" pitchFamily="18" charset="0"/>
                  </a:rPr>
                  <a:t>hippocampal</a:t>
                </a:r>
                <a:r>
                  <a:rPr lang="en-US" sz="2400" dirty="0">
                    <a:latin typeface="Arial\"/>
                    <a:cs typeface="Times New Roman" pitchFamily="18" charset="0"/>
                  </a:rPr>
                  <a:t> region in adolescents. The hippocampus is the portion of the brain responsible for long-term memory storage. The researchers randomly selected 12 adolescents with alcohol use disorders. They wanted to determine whether the hippocampal volumes in alcoholic adolescents were less than the normal volume of 9.02 cm</a:t>
                </a:r>
                <a:r>
                  <a:rPr lang="en-US" sz="2400" baseline="30000" dirty="0">
                    <a:latin typeface="Arial\"/>
                    <a:cs typeface="Times New Roman" pitchFamily="18" charset="0"/>
                  </a:rPr>
                  <a:t>3</a:t>
                </a:r>
                <a:r>
                  <a:rPr lang="en-US" sz="2400" dirty="0">
                    <a:latin typeface="Arial\"/>
                    <a:cs typeface="Times New Roman" pitchFamily="18" charset="0"/>
                  </a:rPr>
                  <a:t>. An analysis of the sample data revealed that the hippocampal volume is approximately normal with </a:t>
                </a:r>
                <a14:m>
                  <m:oMath xmlns:m="http://schemas.openxmlformats.org/officeDocument/2006/math">
                    <m:acc>
                      <m:accPr>
                        <m:chr m:val="̅"/>
                        <m:ctrlPr>
                          <a:rPr lang="en-US" sz="2400" i="1" smtClean="0">
                            <a:latin typeface="Cambria Math" panose="02040503050406030204" pitchFamily="18" charset="0"/>
                            <a:cs typeface="Times New Roman" pitchFamily="18" charset="0"/>
                          </a:rPr>
                        </m:ctrlPr>
                      </m:accPr>
                      <m:e>
                        <m:r>
                          <a:rPr lang="en-US" sz="2400" b="0" i="1" smtClean="0">
                            <a:latin typeface="Cambria Math" panose="02040503050406030204" pitchFamily="18" charset="0"/>
                            <a:cs typeface="Times New Roman" pitchFamily="18" charset="0"/>
                          </a:rPr>
                          <m:t>𝑥</m:t>
                        </m:r>
                      </m:e>
                    </m:acc>
                    <m:r>
                      <a:rPr lang="en-US" sz="2400" b="0" i="1" smtClean="0">
                        <a:latin typeface="Cambria Math" panose="02040503050406030204" pitchFamily="18" charset="0"/>
                        <a:cs typeface="Times New Roman" pitchFamily="18" charset="0"/>
                      </a:rPr>
                      <m:t>=8.1</m:t>
                    </m:r>
                  </m:oMath>
                </a14:m>
                <a:r>
                  <a:rPr lang="en-US" sz="2400" dirty="0">
                    <a:latin typeface="Arial\"/>
                    <a:cs typeface="Times New Roman" pitchFamily="18" charset="0"/>
                  </a:rPr>
                  <a:t> cm</a:t>
                </a:r>
                <a:r>
                  <a:rPr lang="en-US" sz="2400" baseline="30000" dirty="0">
                    <a:latin typeface="Arial\"/>
                    <a:cs typeface="Times New Roman" pitchFamily="18" charset="0"/>
                  </a:rPr>
                  <a:t>3</a:t>
                </a:r>
                <a:r>
                  <a:rPr lang="en-US" sz="2400" dirty="0">
                    <a:latin typeface="Arial\"/>
                    <a:cs typeface="Times New Roman" pitchFamily="18" charset="0"/>
                  </a:rPr>
                  <a:t> and s=.7 cm</a:t>
                </a:r>
                <a:r>
                  <a:rPr lang="en-US" sz="2400" baseline="30000" dirty="0">
                    <a:latin typeface="Arial\"/>
                    <a:cs typeface="Times New Roman" pitchFamily="18" charset="0"/>
                  </a:rPr>
                  <a:t>3</a:t>
                </a:r>
                <a:r>
                  <a:rPr lang="en-US" sz="2400" dirty="0">
                    <a:latin typeface="Arial\"/>
                    <a:cs typeface="Times New Roman" pitchFamily="18" charset="0"/>
                  </a:rPr>
                  <a:t>. Conduct the appropriate test at the 0.01 level of significance.</a:t>
                </a:r>
              </a:p>
            </p:txBody>
          </p:sp>
        </mc:Choice>
        <mc:Fallback xmlns="">
          <p:sp>
            <p:nvSpPr>
              <p:cNvPr id="2" name="TextBox 1"/>
              <p:cNvSpPr txBox="1">
                <a:spLocks noRot="1" noChangeAspect="1" noMove="1" noResize="1" noEditPoints="1" noAdjustHandles="1" noChangeArrowheads="1" noChangeShapeType="1" noTextEdit="1"/>
              </p:cNvSpPr>
              <p:nvPr/>
            </p:nvSpPr>
            <p:spPr>
              <a:xfrm>
                <a:off x="1043189" y="737847"/>
                <a:ext cx="10071279" cy="4154984"/>
              </a:xfrm>
              <a:prstGeom prst="rect">
                <a:avLst/>
              </a:prstGeom>
              <a:blipFill rotWithShape="0">
                <a:blip r:embed="rId3"/>
                <a:stretch>
                  <a:fillRect l="-908" t="-1026" r="-969" b="-2493"/>
                </a:stretch>
              </a:blipFill>
            </p:spPr>
            <p:txBody>
              <a:bodyPr/>
              <a:lstStyle/>
              <a:p>
                <a:r>
                  <a:rPr lang="en-US">
                    <a:noFill/>
                  </a:rPr>
                  <a:t> </a:t>
                </a:r>
              </a:p>
            </p:txBody>
          </p:sp>
        </mc:Fallback>
      </mc:AlternateContent>
      <p:sp>
        <p:nvSpPr>
          <p:cNvPr id="3" name="TextBox 2"/>
          <p:cNvSpPr txBox="1"/>
          <p:nvPr/>
        </p:nvSpPr>
        <p:spPr>
          <a:xfrm>
            <a:off x="1111540" y="288798"/>
            <a:ext cx="1555124" cy="461665"/>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tx1"/>
                </a:solidFill>
                <a:latin typeface="Arial\"/>
                <a:cs typeface="Times New Roman" pitchFamily="18" charset="0"/>
              </a:rPr>
              <a:t>Example:</a:t>
            </a:r>
          </a:p>
        </p:txBody>
      </p:sp>
      <mc:AlternateContent xmlns:mc="http://schemas.openxmlformats.org/markup-compatibility/2006" xmlns:a14="http://schemas.microsoft.com/office/drawing/2010/main">
        <mc:Choice Requires="a14">
          <p:sp>
            <p:nvSpPr>
              <p:cNvPr id="14" name="TextBox 13"/>
              <p:cNvSpPr txBox="1"/>
              <p:nvPr/>
            </p:nvSpPr>
            <p:spPr>
              <a:xfrm>
                <a:off x="2563244" y="5904049"/>
                <a:ext cx="1879780"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l-GR" sz="2400" i="1" dirty="0" smtClean="0">
                          <a:latin typeface="Cambria Math" panose="02040503050406030204" pitchFamily="18" charset="0"/>
                          <a:cs typeface="Times New Roman" pitchFamily="18" charset="0"/>
                        </a:rPr>
                        <m:t>𝛼</m:t>
                      </m:r>
                      <m:r>
                        <a:rPr lang="en-US" sz="2400" i="1" dirty="0">
                          <a:latin typeface="Cambria Math" panose="02040503050406030204" pitchFamily="18" charset="0"/>
                          <a:cs typeface="Times New Roman" pitchFamily="18" charset="0"/>
                        </a:rPr>
                        <m:t> = 0.01 </m:t>
                      </m:r>
                      <m:r>
                        <a:rPr lang="en-US" sz="2400" i="1" baseline="-25000" dirty="0">
                          <a:latin typeface="Cambria Math" panose="02040503050406030204" pitchFamily="18" charset="0"/>
                          <a:cs typeface="Times New Roman" pitchFamily="18" charset="0"/>
                        </a:rPr>
                        <m:t> </m:t>
                      </m:r>
                      <m:r>
                        <a:rPr lang="en-US" sz="2400" i="1" dirty="0">
                          <a:latin typeface="Cambria Math" panose="02040503050406030204" pitchFamily="18" charset="0"/>
                          <a:cs typeface="Times New Roman" pitchFamily="18" charset="0"/>
                        </a:rPr>
                        <m:t> </m:t>
                      </m:r>
                    </m:oMath>
                  </m:oMathPara>
                </a14:m>
                <a:endParaRPr lang="en-US" sz="2400" dirty="0">
                  <a:latin typeface="Arial\"/>
                  <a:cs typeface="Times New Roman"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563244" y="5904049"/>
                <a:ext cx="1879780" cy="461665"/>
              </a:xfrm>
              <a:prstGeom prst="rect">
                <a:avLst/>
              </a:prstGeom>
              <a:blipFill rotWithShape="0">
                <a:blip r:embed="rId4"/>
                <a:stretch>
                  <a:fillRect b="-9333"/>
                </a:stretch>
              </a:blipFill>
            </p:spPr>
            <p:txBody>
              <a:bodyPr/>
              <a:lstStyle/>
              <a:p>
                <a:r>
                  <a:rPr lang="en-US">
                    <a:noFill/>
                  </a:rPr>
                  <a:t> </a:t>
                </a:r>
              </a:p>
            </p:txBody>
          </p:sp>
        </mc:Fallback>
      </mc:AlternateContent>
      <p:graphicFrame>
        <p:nvGraphicFramePr>
          <p:cNvPr id="174084" name="Object 4"/>
          <p:cNvGraphicFramePr>
            <a:graphicFrameLocks noChangeAspect="1"/>
          </p:cNvGraphicFramePr>
          <p:nvPr/>
        </p:nvGraphicFramePr>
        <p:xfrm>
          <a:off x="2756079" y="5175853"/>
          <a:ext cx="4854425" cy="453420"/>
        </p:xfrm>
        <a:graphic>
          <a:graphicData uri="http://schemas.openxmlformats.org/presentationml/2006/ole">
            <mc:AlternateContent xmlns:mc="http://schemas.openxmlformats.org/markup-compatibility/2006">
              <mc:Choice xmlns:v="urn:schemas-microsoft-com:vml" Requires="v">
                <p:oleObj name="Equation" r:id="rId5" imgW="2031840" imgH="228600" progId="Equation.3">
                  <p:embed/>
                </p:oleObj>
              </mc:Choice>
              <mc:Fallback>
                <p:oleObj name="Equation" r:id="rId5" imgW="20318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6079" y="5175853"/>
                        <a:ext cx="4854425" cy="453420"/>
                      </a:xfrm>
                      <a:prstGeom prst="rect">
                        <a:avLst/>
                      </a:prstGeom>
                      <a:noFill/>
                    </p:spPr>
                  </p:pic>
                </p:oleObj>
              </mc:Fallback>
            </mc:AlternateContent>
          </a:graphicData>
        </a:graphic>
      </p:graphicFrame>
      <p:sp>
        <p:nvSpPr>
          <p:cNvPr id="12" name="Rectangle 11"/>
          <p:cNvSpPr/>
          <p:nvPr/>
        </p:nvSpPr>
        <p:spPr>
          <a:xfrm>
            <a:off x="1299469" y="5167608"/>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1:</a:t>
            </a:r>
          </a:p>
        </p:txBody>
      </p:sp>
      <p:sp>
        <p:nvSpPr>
          <p:cNvPr id="13" name="Rectangle 12"/>
          <p:cNvSpPr/>
          <p:nvPr/>
        </p:nvSpPr>
        <p:spPr>
          <a:xfrm>
            <a:off x="1279502" y="5904050"/>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2:</a:t>
            </a:r>
          </a:p>
        </p:txBody>
      </p:sp>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9158" t="4884" r="8380" b="67511"/>
          <a:stretch/>
        </p:blipFill>
        <p:spPr>
          <a:xfrm>
            <a:off x="7847914" y="4682675"/>
            <a:ext cx="3181081" cy="1893195"/>
          </a:xfrm>
          <a:prstGeom prst="rect">
            <a:avLst/>
          </a:prstGeom>
        </p:spPr>
      </p:pic>
    </p:spTree>
    <p:extLst>
      <p:ext uri="{BB962C8B-B14F-4D97-AF65-F5344CB8AC3E}">
        <p14:creationId xmlns:p14="http://schemas.microsoft.com/office/powerpoint/2010/main" val="6144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05399" y="1858786"/>
            <a:ext cx="3200400" cy="2366665"/>
            <a:chOff x="7239000" y="2366493"/>
            <a:chExt cx="3200400" cy="2366665"/>
          </a:xfrm>
        </p:grpSpPr>
        <p:sp>
          <p:nvSpPr>
            <p:cNvPr id="24" name="TextBox 23"/>
            <p:cNvSpPr txBox="1"/>
            <p:nvPr/>
          </p:nvSpPr>
          <p:spPr>
            <a:xfrm>
              <a:off x="7696200" y="4271493"/>
              <a:ext cx="1066800" cy="461665"/>
            </a:xfrm>
            <a:prstGeom prst="rect">
              <a:avLst/>
            </a:prstGeom>
            <a:noFill/>
          </p:spPr>
          <p:txBody>
            <a:bodyPr wrap="square" rtlCol="0">
              <a:spAutoFit/>
            </a:bodyPr>
            <a:lstStyle/>
            <a:p>
              <a:pPr algn="just"/>
              <a:r>
                <a:rPr lang="en-US" sz="2400" dirty="0">
                  <a:latin typeface="Arial\"/>
                  <a:cs typeface="Times New Roman" pitchFamily="18" charset="0"/>
                </a:rPr>
                <a:t>- 4.55</a:t>
              </a:r>
              <a:endParaRPr lang="en-US" sz="2400" baseline="-25000" dirty="0">
                <a:latin typeface="Arial\"/>
                <a:cs typeface="Times New Roman" pitchFamily="18" charset="0"/>
              </a:endParaRPr>
            </a:p>
          </p:txBody>
        </p:sp>
        <p:grpSp>
          <p:nvGrpSpPr>
            <p:cNvPr id="15" name="Group 14"/>
            <p:cNvGrpSpPr/>
            <p:nvPr/>
          </p:nvGrpSpPr>
          <p:grpSpPr>
            <a:xfrm>
              <a:off x="7239000" y="2366493"/>
              <a:ext cx="3200400" cy="1981200"/>
              <a:chOff x="5715000" y="2438400"/>
              <a:chExt cx="3200400" cy="1981200"/>
            </a:xfrm>
          </p:grpSpPr>
          <p:pic>
            <p:nvPicPr>
              <p:cNvPr id="16" name="Picture 15" descr="left_tailed_t.png"/>
              <p:cNvPicPr>
                <a:picLocks noChangeAspect="1"/>
              </p:cNvPicPr>
              <p:nvPr/>
            </p:nvPicPr>
            <p:blipFill>
              <a:blip r:embed="rId2"/>
              <a:srcRect l="2279" t="3434" r="1982" b="7285"/>
              <a:stretch>
                <a:fillRect/>
              </a:stretch>
            </p:blipFill>
            <p:spPr>
              <a:xfrm>
                <a:off x="5715000" y="2438400"/>
                <a:ext cx="3200400" cy="1981200"/>
              </a:xfrm>
              <a:prstGeom prst="rect">
                <a:avLst/>
              </a:prstGeom>
            </p:spPr>
          </p:pic>
          <p:sp>
            <p:nvSpPr>
              <p:cNvPr id="20" name="Rectangle 19"/>
              <p:cNvSpPr/>
              <p:nvPr/>
            </p:nvSpPr>
            <p:spPr>
              <a:xfrm>
                <a:off x="5867400" y="3962400"/>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a:endParaRPr>
              </a:p>
            </p:txBody>
          </p:sp>
        </p:grpSp>
      </p:grpSp>
      <p:sp>
        <p:nvSpPr>
          <p:cNvPr id="12" name="Rectangle 11"/>
          <p:cNvSpPr/>
          <p:nvPr/>
        </p:nvSpPr>
        <p:spPr>
          <a:xfrm>
            <a:off x="1676400" y="2366494"/>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4:</a:t>
            </a:r>
          </a:p>
        </p:txBody>
      </p:sp>
      <p:sp>
        <p:nvSpPr>
          <p:cNvPr id="19" name="Rectangle 18"/>
          <p:cNvSpPr/>
          <p:nvPr/>
        </p:nvSpPr>
        <p:spPr>
          <a:xfrm>
            <a:off x="1676400" y="3994619"/>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5:</a:t>
            </a:r>
          </a:p>
        </p:txBody>
      </p:sp>
      <p:sp>
        <p:nvSpPr>
          <p:cNvPr id="27" name="TextBox 26"/>
          <p:cNvSpPr txBox="1"/>
          <p:nvPr/>
        </p:nvSpPr>
        <p:spPr>
          <a:xfrm>
            <a:off x="3124199" y="2366493"/>
            <a:ext cx="2989218" cy="830997"/>
          </a:xfrm>
          <a:prstGeom prst="rect">
            <a:avLst/>
          </a:prstGeom>
          <a:noFill/>
        </p:spPr>
        <p:txBody>
          <a:bodyPr wrap="square" rtlCol="0">
            <a:spAutoFit/>
          </a:bodyPr>
          <a:lstStyle/>
          <a:p>
            <a:pPr algn="just"/>
            <a:r>
              <a:rPr lang="en-US" sz="2400" dirty="0">
                <a:latin typeface="Arial\"/>
                <a:cs typeface="Times New Roman" pitchFamily="18" charset="0"/>
              </a:rPr>
              <a:t>P-value = 4.13*10</a:t>
            </a:r>
            <a:r>
              <a:rPr lang="en-US" sz="2400" baseline="54000" dirty="0">
                <a:latin typeface="Arial\"/>
                <a:cs typeface="Times New Roman" pitchFamily="18" charset="0"/>
              </a:rPr>
              <a:t>-4</a:t>
            </a:r>
          </a:p>
          <a:p>
            <a:pPr algn="just"/>
            <a:r>
              <a:rPr lang="en-US" sz="2400" baseline="54000" dirty="0">
                <a:latin typeface="Arial\"/>
                <a:cs typeface="Times New Roman" pitchFamily="18" charset="0"/>
              </a:rPr>
              <a:t>                   </a:t>
            </a:r>
            <a:r>
              <a:rPr lang="en-US" sz="2400" dirty="0">
                <a:latin typeface="Arial\"/>
                <a:cs typeface="Times New Roman" pitchFamily="18" charset="0"/>
              </a:rPr>
              <a:t>= .000413</a:t>
            </a:r>
            <a:endParaRPr lang="en-US" sz="2400" baseline="54000" dirty="0">
              <a:latin typeface="Arial\"/>
              <a:cs typeface="Times New Roman" pitchFamily="18" charset="0"/>
            </a:endParaRPr>
          </a:p>
        </p:txBody>
      </p:sp>
      <mc:AlternateContent xmlns:mc="http://schemas.openxmlformats.org/markup-compatibility/2006" xmlns:a14="http://schemas.microsoft.com/office/drawing/2010/main">
        <mc:Choice Requires="a14">
          <p:sp>
            <p:nvSpPr>
              <p:cNvPr id="28" name="TextBox 27"/>
              <p:cNvSpPr txBox="1"/>
              <p:nvPr/>
            </p:nvSpPr>
            <p:spPr>
              <a:xfrm>
                <a:off x="3124199" y="3969237"/>
                <a:ext cx="1981200" cy="461665"/>
              </a:xfrm>
              <a:prstGeom prst="rect">
                <a:avLst/>
              </a:prstGeom>
              <a:noFill/>
            </p:spPr>
            <p:txBody>
              <a:bodyPr wrap="square" rtlCol="0">
                <a:spAutoFit/>
              </a:bodyPr>
              <a:lstStyle/>
              <a:p>
                <a:pPr algn="just"/>
                <a:r>
                  <a:rPr lang="en-US" sz="2400" dirty="0">
                    <a:latin typeface="Arial\"/>
                    <a:cs typeface="Times New Roman" pitchFamily="18" charset="0"/>
                  </a:rPr>
                  <a:t>P-value &lt; </a:t>
                </a:r>
                <a14:m>
                  <m:oMath xmlns:m="http://schemas.openxmlformats.org/officeDocument/2006/math">
                    <m:r>
                      <a:rPr lang="el-GR" sz="2400" i="1" dirty="0" smtClean="0">
                        <a:latin typeface="Cambria Math" panose="02040503050406030204" pitchFamily="18" charset="0"/>
                        <a:cs typeface="Times New Roman" pitchFamily="18" charset="0"/>
                      </a:rPr>
                      <m:t>𝛼</m:t>
                    </m:r>
                  </m:oMath>
                </a14:m>
                <a:endParaRPr lang="en-US" sz="2400" dirty="0">
                  <a:latin typeface="Arial\"/>
                  <a:cs typeface="Times New Roman"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124199" y="3969237"/>
                <a:ext cx="1981200" cy="461665"/>
              </a:xfrm>
              <a:prstGeom prst="rect">
                <a:avLst/>
              </a:prstGeom>
              <a:blipFill rotWithShape="0">
                <a:blip r:embed="rId4"/>
                <a:stretch>
                  <a:fillRect l="-4615" t="-9211" b="-30263"/>
                </a:stretch>
              </a:blipFill>
            </p:spPr>
            <p:txBody>
              <a:bodyPr/>
              <a:lstStyle/>
              <a:p>
                <a:r>
                  <a:rPr lang="en-US">
                    <a:noFill/>
                  </a:rPr>
                  <a:t> </a:t>
                </a:r>
              </a:p>
            </p:txBody>
          </p:sp>
        </mc:Fallback>
      </mc:AlternateContent>
      <p:sp>
        <p:nvSpPr>
          <p:cNvPr id="29" name="TextBox 28"/>
          <p:cNvSpPr txBox="1"/>
          <p:nvPr/>
        </p:nvSpPr>
        <p:spPr>
          <a:xfrm>
            <a:off x="3046925" y="4775614"/>
            <a:ext cx="7772400" cy="1569660"/>
          </a:xfrm>
          <a:prstGeom prst="rect">
            <a:avLst/>
          </a:prstGeom>
          <a:noFill/>
        </p:spPr>
        <p:txBody>
          <a:bodyPr wrap="square" rtlCol="0">
            <a:spAutoFit/>
          </a:bodyPr>
          <a:lstStyle/>
          <a:p>
            <a:pPr algn="just"/>
            <a:r>
              <a:rPr lang="en-US" sz="2400" dirty="0">
                <a:latin typeface="Arial\"/>
                <a:cs typeface="Times New Roman" pitchFamily="18" charset="0"/>
              </a:rPr>
              <a:t>Reject H</a:t>
            </a:r>
            <a:r>
              <a:rPr lang="en-US" sz="2400" baseline="-25000" dirty="0">
                <a:latin typeface="Arial\"/>
                <a:cs typeface="Times New Roman" pitchFamily="18" charset="0"/>
              </a:rPr>
              <a:t>0 </a:t>
            </a:r>
            <a:r>
              <a:rPr lang="en-US" sz="2400" dirty="0">
                <a:latin typeface="Arial\"/>
                <a:cs typeface="Times New Roman" pitchFamily="18" charset="0"/>
              </a:rPr>
              <a:t>and accept H</a:t>
            </a:r>
            <a:r>
              <a:rPr lang="en-US" sz="2400" baseline="-25000" dirty="0">
                <a:latin typeface="Arial\"/>
                <a:cs typeface="Times New Roman" pitchFamily="18" charset="0"/>
              </a:rPr>
              <a:t>1</a:t>
            </a:r>
            <a:endParaRPr lang="en-US" sz="2400" dirty="0">
              <a:latin typeface="Arial\"/>
              <a:cs typeface="Times New Roman" pitchFamily="18" charset="0"/>
            </a:endParaRPr>
          </a:p>
          <a:p>
            <a:pPr algn="just"/>
            <a:r>
              <a:rPr lang="en-US" sz="2400" dirty="0">
                <a:latin typeface="Arial\"/>
                <a:cs typeface="Times New Roman" pitchFamily="18" charset="0"/>
              </a:rPr>
              <a:t>The data provides evidence that the mean size of hippocampus in adolescent with alcohol disorder is less than normal adolescent. </a:t>
            </a:r>
          </a:p>
        </p:txBody>
      </p:sp>
      <p:sp>
        <p:nvSpPr>
          <p:cNvPr id="13" name="Rectangle 12"/>
          <p:cNvSpPr/>
          <p:nvPr/>
        </p:nvSpPr>
        <p:spPr>
          <a:xfrm>
            <a:off x="1676400" y="534629"/>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3:</a:t>
            </a:r>
          </a:p>
        </p:txBody>
      </p:sp>
      <p:sp>
        <p:nvSpPr>
          <p:cNvPr id="14" name="TextBox 13"/>
          <p:cNvSpPr txBox="1"/>
          <p:nvPr/>
        </p:nvSpPr>
        <p:spPr>
          <a:xfrm>
            <a:off x="3124199" y="580921"/>
            <a:ext cx="2133599" cy="461665"/>
          </a:xfrm>
          <a:prstGeom prst="rect">
            <a:avLst/>
          </a:prstGeom>
          <a:noFill/>
        </p:spPr>
        <p:txBody>
          <a:bodyPr wrap="square" rtlCol="0">
            <a:spAutoFit/>
          </a:bodyPr>
          <a:lstStyle/>
          <a:p>
            <a:pPr algn="just"/>
            <a:r>
              <a:rPr lang="en-US" sz="2400" dirty="0">
                <a:latin typeface="Arial\"/>
                <a:cs typeface="Times New Roman" pitchFamily="18" charset="0"/>
              </a:rPr>
              <a:t>Test Statistics</a:t>
            </a:r>
          </a:p>
        </p:txBody>
      </p:sp>
      <p:graphicFrame>
        <p:nvGraphicFramePr>
          <p:cNvPr id="17" name="Object 16"/>
          <p:cNvGraphicFramePr>
            <a:graphicFrameLocks noChangeAspect="1"/>
          </p:cNvGraphicFramePr>
          <p:nvPr/>
        </p:nvGraphicFramePr>
        <p:xfrm>
          <a:off x="3155949" y="1091304"/>
          <a:ext cx="3898900" cy="930275"/>
        </p:xfrm>
        <a:graphic>
          <a:graphicData uri="http://schemas.openxmlformats.org/presentationml/2006/ole">
            <mc:AlternateContent xmlns:mc="http://schemas.openxmlformats.org/markup-compatibility/2006">
              <mc:Choice xmlns:v="urn:schemas-microsoft-com:vml" Requires="v">
                <p:oleObj name="Equation" r:id="rId5" imgW="1917360" imgH="457200" progId="Equation.3">
                  <p:embed/>
                </p:oleObj>
              </mc:Choice>
              <mc:Fallback>
                <p:oleObj name="Equation" r:id="rId5" imgW="19173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949" y="1091304"/>
                        <a:ext cx="3898900" cy="930275"/>
                      </a:xfrm>
                      <a:prstGeom prst="rect">
                        <a:avLst/>
                      </a:prstGeom>
                      <a:noFill/>
                    </p:spPr>
                  </p:pic>
                </p:oleObj>
              </mc:Fallback>
            </mc:AlternateContent>
          </a:graphicData>
        </a:graphic>
      </p:graphicFrame>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9827" t="4695" r="8713" b="67324"/>
          <a:stretch/>
        </p:blipFill>
        <p:spPr>
          <a:xfrm>
            <a:off x="8146959" y="1407017"/>
            <a:ext cx="3142446" cy="1918952"/>
          </a:xfrm>
          <a:prstGeom prst="rect">
            <a:avLst/>
          </a:prstGeom>
        </p:spPr>
      </p:pic>
    </p:spTree>
    <p:extLst>
      <p:ext uri="{BB962C8B-B14F-4D97-AF65-F5344CB8AC3E}">
        <p14:creationId xmlns:p14="http://schemas.microsoft.com/office/powerpoint/2010/main" val="122066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7" grpId="0"/>
      <p:bldP spid="28" grpId="0"/>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838200"/>
            <a:ext cx="8991600" cy="2677656"/>
          </a:xfrm>
          <a:prstGeom prst="rect">
            <a:avLst/>
          </a:prstGeom>
          <a:noFill/>
        </p:spPr>
        <p:txBody>
          <a:bodyPr wrap="square" rtlCol="0">
            <a:spAutoFit/>
          </a:bodyPr>
          <a:lstStyle/>
          <a:p>
            <a:pPr algn="just"/>
            <a:r>
              <a:rPr lang="en-US" sz="2400" b="1" dirty="0">
                <a:latin typeface="Arial\"/>
                <a:cs typeface="Times New Roman" pitchFamily="18" charset="0"/>
              </a:rPr>
              <a:t>Waiting in line </a:t>
            </a:r>
            <a:r>
              <a:rPr lang="en-US" sz="2400" dirty="0">
                <a:latin typeface="Arial\"/>
                <a:cs typeface="Times New Roman" pitchFamily="18" charset="0"/>
              </a:rPr>
              <a:t>The mean waiting time at the drive through of a fast food restaurant from the time an order is placed to the time the order received is 84.3 seconds. A manager devises a new drive trough system that he believes will decrease wait time. He initiates the new system at his restaurant and measures the wait time for 10 randomly selected orders. The wait times are provided in the table</a:t>
            </a:r>
          </a:p>
        </p:txBody>
      </p:sp>
      <p:sp>
        <p:nvSpPr>
          <p:cNvPr id="3" name="TextBox 2"/>
          <p:cNvSpPr txBox="1"/>
          <p:nvPr/>
        </p:nvSpPr>
        <p:spPr>
          <a:xfrm>
            <a:off x="1546068" y="376535"/>
            <a:ext cx="1671638" cy="461665"/>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tx1"/>
                </a:solidFill>
                <a:latin typeface="Arial\"/>
                <a:cs typeface="Times New Roman" pitchFamily="18" charset="0"/>
              </a:rPr>
              <a:t>Example:</a:t>
            </a:r>
          </a:p>
        </p:txBody>
      </p:sp>
      <mc:AlternateContent xmlns:mc="http://schemas.openxmlformats.org/markup-compatibility/2006" xmlns:a14="http://schemas.microsoft.com/office/drawing/2010/main">
        <mc:Choice Requires="a14">
          <p:sp>
            <p:nvSpPr>
              <p:cNvPr id="14" name="TextBox 13"/>
              <p:cNvSpPr txBox="1"/>
              <p:nvPr/>
            </p:nvSpPr>
            <p:spPr>
              <a:xfrm>
                <a:off x="3576637" y="5554917"/>
                <a:ext cx="1700757"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l-GR" sz="2400" i="1" dirty="0" smtClean="0">
                          <a:latin typeface="Cambria Math" panose="02040503050406030204" pitchFamily="18" charset="0"/>
                          <a:cs typeface="Times New Roman" pitchFamily="18" charset="0"/>
                        </a:rPr>
                        <m:t>𝛼</m:t>
                      </m:r>
                      <m:r>
                        <a:rPr lang="en-US" sz="2400" i="1" dirty="0">
                          <a:latin typeface="Cambria Math" panose="02040503050406030204" pitchFamily="18" charset="0"/>
                          <a:cs typeface="Times New Roman" pitchFamily="18" charset="0"/>
                        </a:rPr>
                        <m:t> = 0.</m:t>
                      </m:r>
                      <m:r>
                        <a:rPr lang="en-US" sz="2400" b="0" i="1" dirty="0" smtClean="0">
                          <a:latin typeface="Cambria Math" panose="02040503050406030204" pitchFamily="18" charset="0"/>
                          <a:cs typeface="Times New Roman" pitchFamily="18" charset="0"/>
                        </a:rPr>
                        <m:t>05</m:t>
                      </m:r>
                      <m:r>
                        <a:rPr lang="en-US" sz="2400" i="1" dirty="0">
                          <a:latin typeface="Cambria Math" panose="02040503050406030204" pitchFamily="18" charset="0"/>
                          <a:cs typeface="Times New Roman" pitchFamily="18" charset="0"/>
                        </a:rPr>
                        <m:t> </m:t>
                      </m:r>
                      <m:r>
                        <a:rPr lang="en-US" sz="2400" i="1" baseline="-25000" dirty="0">
                          <a:latin typeface="Cambria Math" panose="02040503050406030204" pitchFamily="18" charset="0"/>
                          <a:cs typeface="Times New Roman" pitchFamily="18" charset="0"/>
                        </a:rPr>
                        <m:t> </m:t>
                      </m:r>
                      <m:r>
                        <a:rPr lang="en-US" sz="2400" i="1" dirty="0">
                          <a:latin typeface="Cambria Math" panose="02040503050406030204" pitchFamily="18" charset="0"/>
                          <a:cs typeface="Times New Roman" pitchFamily="18" charset="0"/>
                        </a:rPr>
                        <m:t> </m:t>
                      </m:r>
                    </m:oMath>
                  </m:oMathPara>
                </a14:m>
                <a:endParaRPr lang="en-US" sz="2400" dirty="0">
                  <a:latin typeface="Arial\"/>
                  <a:cs typeface="Times New Roman"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576637" y="5554917"/>
                <a:ext cx="1700757" cy="461665"/>
              </a:xfrm>
              <a:prstGeom prst="rect">
                <a:avLst/>
              </a:prstGeom>
              <a:blipFill rotWithShape="0">
                <a:blip r:embed="rId3"/>
                <a:stretch>
                  <a:fillRect b="-9211"/>
                </a:stretch>
              </a:blipFill>
            </p:spPr>
            <p:txBody>
              <a:bodyPr/>
              <a:lstStyle/>
              <a:p>
                <a:r>
                  <a:rPr lang="en-US">
                    <a:noFill/>
                  </a:rPr>
                  <a:t> </a:t>
                </a:r>
              </a:p>
            </p:txBody>
          </p:sp>
        </mc:Fallback>
      </mc:AlternateContent>
      <p:graphicFrame>
        <p:nvGraphicFramePr>
          <p:cNvPr id="10" name="Table 9"/>
          <p:cNvGraphicFramePr>
            <a:graphicFrameLocks noGrp="1"/>
          </p:cNvGraphicFramePr>
          <p:nvPr/>
        </p:nvGraphicFramePr>
        <p:xfrm>
          <a:off x="3114541" y="3587591"/>
          <a:ext cx="6096000" cy="914400"/>
        </p:xfrm>
        <a:graphic>
          <a:graphicData uri="http://schemas.openxmlformats.org/drawingml/2006/table">
            <a:tbl>
              <a:tblPr firstRow="1" bandRow="1">
                <a:tableStyleId>{22838BEF-8BB2-4498-84A7-C5851F593DF1}</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a:r>
                        <a:rPr lang="en-US" sz="2400" b="0" dirty="0">
                          <a:latin typeface="Arial\"/>
                          <a:cs typeface="Times New Roman" pitchFamily="18" charset="0"/>
                        </a:rPr>
                        <a:t>108.5</a:t>
                      </a:r>
                    </a:p>
                  </a:txBody>
                  <a:tcPr/>
                </a:tc>
                <a:tc>
                  <a:txBody>
                    <a:bodyPr/>
                    <a:lstStyle/>
                    <a:p>
                      <a:pPr algn="ctr"/>
                      <a:r>
                        <a:rPr lang="en-US" sz="2400" b="0" dirty="0">
                          <a:latin typeface="Arial\"/>
                          <a:cs typeface="Times New Roman" pitchFamily="18" charset="0"/>
                        </a:rPr>
                        <a:t>67.4</a:t>
                      </a:r>
                    </a:p>
                  </a:txBody>
                  <a:tcPr/>
                </a:tc>
                <a:tc>
                  <a:txBody>
                    <a:bodyPr/>
                    <a:lstStyle/>
                    <a:p>
                      <a:pPr algn="ctr"/>
                      <a:r>
                        <a:rPr lang="en-US" sz="2400" b="0" dirty="0">
                          <a:latin typeface="Arial\"/>
                          <a:cs typeface="Times New Roman" pitchFamily="18" charset="0"/>
                        </a:rPr>
                        <a:t>58.0</a:t>
                      </a:r>
                    </a:p>
                  </a:txBody>
                  <a:tcPr/>
                </a:tc>
                <a:tc>
                  <a:txBody>
                    <a:bodyPr/>
                    <a:lstStyle/>
                    <a:p>
                      <a:pPr algn="ctr"/>
                      <a:r>
                        <a:rPr lang="en-US" sz="2400" b="0" dirty="0">
                          <a:latin typeface="Arial\"/>
                          <a:cs typeface="Times New Roman" pitchFamily="18" charset="0"/>
                        </a:rPr>
                        <a:t>75.9</a:t>
                      </a:r>
                    </a:p>
                  </a:txBody>
                  <a:tcPr/>
                </a:tc>
                <a:tc>
                  <a:txBody>
                    <a:bodyPr/>
                    <a:lstStyle/>
                    <a:p>
                      <a:pPr algn="ctr"/>
                      <a:r>
                        <a:rPr lang="en-US" sz="2400" b="0" dirty="0">
                          <a:latin typeface="Arial\"/>
                          <a:cs typeface="Times New Roman" pitchFamily="18" charset="0"/>
                        </a:rPr>
                        <a:t>65.1</a:t>
                      </a:r>
                    </a:p>
                  </a:txBody>
                  <a:tcPr/>
                </a:tc>
                <a:extLst>
                  <a:ext uri="{0D108BD9-81ED-4DB2-BD59-A6C34878D82A}">
                    <a16:rowId xmlns:a16="http://schemas.microsoft.com/office/drawing/2014/main" val="10000"/>
                  </a:ext>
                </a:extLst>
              </a:tr>
              <a:tr h="370840">
                <a:tc>
                  <a:txBody>
                    <a:bodyPr/>
                    <a:lstStyle/>
                    <a:p>
                      <a:pPr algn="ctr"/>
                      <a:r>
                        <a:rPr lang="en-US" sz="2400" b="0" dirty="0">
                          <a:latin typeface="Arial\"/>
                          <a:cs typeface="Times New Roman" pitchFamily="18" charset="0"/>
                        </a:rPr>
                        <a:t>80.4</a:t>
                      </a:r>
                    </a:p>
                  </a:txBody>
                  <a:tcPr/>
                </a:tc>
                <a:tc>
                  <a:txBody>
                    <a:bodyPr/>
                    <a:lstStyle/>
                    <a:p>
                      <a:pPr algn="ctr"/>
                      <a:r>
                        <a:rPr lang="en-US" sz="2400" b="0" dirty="0">
                          <a:latin typeface="Arial\"/>
                          <a:cs typeface="Times New Roman" pitchFamily="18" charset="0"/>
                        </a:rPr>
                        <a:t>95.5</a:t>
                      </a:r>
                    </a:p>
                  </a:txBody>
                  <a:tcPr/>
                </a:tc>
                <a:tc>
                  <a:txBody>
                    <a:bodyPr/>
                    <a:lstStyle/>
                    <a:p>
                      <a:pPr algn="ctr"/>
                      <a:r>
                        <a:rPr lang="en-US" sz="2400" b="0" dirty="0">
                          <a:latin typeface="Arial\"/>
                          <a:cs typeface="Times New Roman" pitchFamily="18" charset="0"/>
                        </a:rPr>
                        <a:t>86.3</a:t>
                      </a:r>
                    </a:p>
                  </a:txBody>
                  <a:tcPr/>
                </a:tc>
                <a:tc>
                  <a:txBody>
                    <a:bodyPr/>
                    <a:lstStyle/>
                    <a:p>
                      <a:pPr algn="ctr"/>
                      <a:r>
                        <a:rPr lang="en-US" sz="2400" b="0" dirty="0">
                          <a:latin typeface="Arial\"/>
                          <a:cs typeface="Times New Roman" pitchFamily="18" charset="0"/>
                        </a:rPr>
                        <a:t>70.9</a:t>
                      </a:r>
                    </a:p>
                  </a:txBody>
                  <a:tcPr/>
                </a:tc>
                <a:tc>
                  <a:txBody>
                    <a:bodyPr/>
                    <a:lstStyle/>
                    <a:p>
                      <a:pPr algn="ctr"/>
                      <a:r>
                        <a:rPr lang="en-US" sz="2400" b="0" dirty="0">
                          <a:latin typeface="Arial\"/>
                          <a:cs typeface="Times New Roman" pitchFamily="18" charset="0"/>
                        </a:rPr>
                        <a:t>72.0</a:t>
                      </a:r>
                    </a:p>
                  </a:txBody>
                  <a:tcPr/>
                </a:tc>
                <a:extLst>
                  <a:ext uri="{0D108BD9-81ED-4DB2-BD59-A6C34878D82A}">
                    <a16:rowId xmlns:a16="http://schemas.microsoft.com/office/drawing/2014/main" val="10001"/>
                  </a:ext>
                </a:extLst>
              </a:tr>
            </a:tbl>
          </a:graphicData>
        </a:graphic>
      </p:graphicFrame>
      <p:graphicFrame>
        <p:nvGraphicFramePr>
          <p:cNvPr id="174084" name="Object 4"/>
          <p:cNvGraphicFramePr>
            <a:graphicFrameLocks noChangeAspect="1"/>
          </p:cNvGraphicFramePr>
          <p:nvPr/>
        </p:nvGraphicFramePr>
        <p:xfrm>
          <a:off x="3576637" y="4797621"/>
          <a:ext cx="5301453" cy="461665"/>
        </p:xfrm>
        <a:graphic>
          <a:graphicData uri="http://schemas.openxmlformats.org/presentationml/2006/ole">
            <mc:AlternateContent xmlns:mc="http://schemas.openxmlformats.org/markup-compatibility/2006">
              <mc:Choice xmlns:v="urn:schemas-microsoft-com:vml" Requires="v">
                <p:oleObj name="Equation" r:id="rId4" imgW="2019240" imgH="228600" progId="Equation.3">
                  <p:embed/>
                </p:oleObj>
              </mc:Choice>
              <mc:Fallback>
                <p:oleObj name="Equation" r:id="rId4" imgW="20192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6637" y="4797621"/>
                        <a:ext cx="5301453" cy="461665"/>
                      </a:xfrm>
                      <a:prstGeom prst="rect">
                        <a:avLst/>
                      </a:prstGeom>
                      <a:noFill/>
                    </p:spPr>
                  </p:pic>
                </p:oleObj>
              </mc:Fallback>
            </mc:AlternateContent>
          </a:graphicData>
        </a:graphic>
      </p:graphicFrame>
      <p:sp>
        <p:nvSpPr>
          <p:cNvPr id="12" name="Rectangle 11"/>
          <p:cNvSpPr/>
          <p:nvPr/>
        </p:nvSpPr>
        <p:spPr>
          <a:xfrm>
            <a:off x="1676400" y="4716111"/>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1:</a:t>
            </a:r>
          </a:p>
        </p:txBody>
      </p:sp>
      <p:sp>
        <p:nvSpPr>
          <p:cNvPr id="13" name="Rectangle 12"/>
          <p:cNvSpPr/>
          <p:nvPr/>
        </p:nvSpPr>
        <p:spPr>
          <a:xfrm>
            <a:off x="1676400" y="5554917"/>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2:</a:t>
            </a:r>
          </a:p>
        </p:txBody>
      </p:sp>
    </p:spTree>
    <p:extLst>
      <p:ext uri="{BB962C8B-B14F-4D97-AF65-F5344CB8AC3E}">
        <p14:creationId xmlns:p14="http://schemas.microsoft.com/office/powerpoint/2010/main" val="281098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76400" y="3358168"/>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4:</a:t>
            </a:r>
          </a:p>
        </p:txBody>
      </p:sp>
      <p:sp>
        <p:nvSpPr>
          <p:cNvPr id="19" name="Rectangle 18"/>
          <p:cNvSpPr/>
          <p:nvPr/>
        </p:nvSpPr>
        <p:spPr>
          <a:xfrm>
            <a:off x="1676400" y="4767888"/>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5:</a:t>
            </a:r>
          </a:p>
        </p:txBody>
      </p:sp>
      <p:sp>
        <p:nvSpPr>
          <p:cNvPr id="27" name="TextBox 26"/>
          <p:cNvSpPr txBox="1"/>
          <p:nvPr/>
        </p:nvSpPr>
        <p:spPr>
          <a:xfrm>
            <a:off x="3124199" y="3358167"/>
            <a:ext cx="2581141" cy="461665"/>
          </a:xfrm>
          <a:prstGeom prst="rect">
            <a:avLst/>
          </a:prstGeom>
          <a:noFill/>
        </p:spPr>
        <p:txBody>
          <a:bodyPr wrap="square" rtlCol="0">
            <a:spAutoFit/>
          </a:bodyPr>
          <a:lstStyle/>
          <a:p>
            <a:pPr algn="just"/>
            <a:r>
              <a:rPr lang="en-US" sz="2400" dirty="0">
                <a:latin typeface="Arial\"/>
                <a:cs typeface="Times New Roman" pitchFamily="18" charset="0"/>
              </a:rPr>
              <a:t>P-value = 0.1112</a:t>
            </a:r>
          </a:p>
        </p:txBody>
      </p:sp>
      <mc:AlternateContent xmlns:mc="http://schemas.openxmlformats.org/markup-compatibility/2006" xmlns:a14="http://schemas.microsoft.com/office/drawing/2010/main">
        <mc:Choice Requires="a14">
          <p:sp>
            <p:nvSpPr>
              <p:cNvPr id="28" name="TextBox 27"/>
              <p:cNvSpPr txBox="1"/>
              <p:nvPr/>
            </p:nvSpPr>
            <p:spPr>
              <a:xfrm>
                <a:off x="3124200" y="4767888"/>
                <a:ext cx="1981200" cy="461665"/>
              </a:xfrm>
              <a:prstGeom prst="rect">
                <a:avLst/>
              </a:prstGeom>
              <a:noFill/>
            </p:spPr>
            <p:txBody>
              <a:bodyPr wrap="square" rtlCol="0">
                <a:spAutoFit/>
              </a:bodyPr>
              <a:lstStyle/>
              <a:p>
                <a:pPr algn="just"/>
                <a:r>
                  <a:rPr lang="en-US" sz="2400" dirty="0">
                    <a:latin typeface="Arial\"/>
                    <a:cs typeface="Times New Roman" pitchFamily="18" charset="0"/>
                  </a:rPr>
                  <a:t>P-value &gt; </a:t>
                </a:r>
                <a14:m>
                  <m:oMath xmlns:m="http://schemas.openxmlformats.org/officeDocument/2006/math">
                    <m:r>
                      <a:rPr lang="el-GR" sz="2400" i="1" dirty="0" smtClean="0">
                        <a:latin typeface="Cambria Math" panose="02040503050406030204" pitchFamily="18" charset="0"/>
                        <a:cs typeface="Times New Roman" pitchFamily="18" charset="0"/>
                      </a:rPr>
                      <m:t>𝛼</m:t>
                    </m:r>
                  </m:oMath>
                </a14:m>
                <a:endParaRPr lang="en-US" sz="2400" dirty="0">
                  <a:latin typeface="Arial\"/>
                  <a:cs typeface="Times New Roman"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124200" y="4767888"/>
                <a:ext cx="1981200" cy="461665"/>
              </a:xfrm>
              <a:prstGeom prst="rect">
                <a:avLst/>
              </a:prstGeom>
              <a:blipFill rotWithShape="0">
                <a:blip r:embed="rId3"/>
                <a:stretch>
                  <a:fillRect l="-4923" t="-9211" b="-30263"/>
                </a:stretch>
              </a:blipFill>
            </p:spPr>
            <p:txBody>
              <a:bodyPr/>
              <a:lstStyle/>
              <a:p>
                <a:r>
                  <a:rPr lang="en-US">
                    <a:noFill/>
                  </a:rPr>
                  <a:t> </a:t>
                </a:r>
              </a:p>
            </p:txBody>
          </p:sp>
        </mc:Fallback>
      </mc:AlternateContent>
      <p:sp>
        <p:nvSpPr>
          <p:cNvPr id="29" name="TextBox 28"/>
          <p:cNvSpPr txBox="1"/>
          <p:nvPr/>
        </p:nvSpPr>
        <p:spPr>
          <a:xfrm>
            <a:off x="1752600" y="5381952"/>
            <a:ext cx="8686800" cy="1200329"/>
          </a:xfrm>
          <a:prstGeom prst="rect">
            <a:avLst/>
          </a:prstGeom>
          <a:noFill/>
        </p:spPr>
        <p:txBody>
          <a:bodyPr wrap="square" rtlCol="0">
            <a:spAutoFit/>
          </a:bodyPr>
          <a:lstStyle/>
          <a:p>
            <a:pPr algn="just"/>
            <a:r>
              <a:rPr lang="en-US" sz="2400" dirty="0">
                <a:latin typeface="Arial\"/>
                <a:cs typeface="Times New Roman" pitchFamily="18" charset="0"/>
              </a:rPr>
              <a:t>Don’t reject H</a:t>
            </a:r>
            <a:r>
              <a:rPr lang="en-US" sz="2400" baseline="-25000" dirty="0">
                <a:latin typeface="Arial\"/>
                <a:cs typeface="Times New Roman" pitchFamily="18" charset="0"/>
              </a:rPr>
              <a:t>0</a:t>
            </a:r>
            <a:endParaRPr lang="en-US" sz="2400" dirty="0">
              <a:latin typeface="Arial\"/>
              <a:cs typeface="Times New Roman" pitchFamily="18" charset="0"/>
            </a:endParaRPr>
          </a:p>
          <a:p>
            <a:pPr algn="just"/>
            <a:r>
              <a:rPr lang="en-US" sz="2400" dirty="0">
                <a:latin typeface="Arial\"/>
                <a:cs typeface="Times New Roman" pitchFamily="18" charset="0"/>
              </a:rPr>
              <a:t>The data doesn’t provide enough support to the manager's belief that the new system decrease the mean waiting time.</a:t>
            </a:r>
          </a:p>
        </p:txBody>
      </p:sp>
      <p:grpSp>
        <p:nvGrpSpPr>
          <p:cNvPr id="2" name="Group 1"/>
          <p:cNvGrpSpPr/>
          <p:nvPr/>
        </p:nvGrpSpPr>
        <p:grpSpPr>
          <a:xfrm>
            <a:off x="5705340" y="2679085"/>
            <a:ext cx="3200400" cy="2366665"/>
            <a:chOff x="7239000" y="2495282"/>
            <a:chExt cx="3200400" cy="2366665"/>
          </a:xfrm>
        </p:grpSpPr>
        <p:sp>
          <p:nvSpPr>
            <p:cNvPr id="15" name="TextBox 14"/>
            <p:cNvSpPr txBox="1"/>
            <p:nvPr/>
          </p:nvSpPr>
          <p:spPr>
            <a:xfrm>
              <a:off x="7696200" y="4400282"/>
              <a:ext cx="1066800" cy="461665"/>
            </a:xfrm>
            <a:prstGeom prst="rect">
              <a:avLst/>
            </a:prstGeom>
            <a:noFill/>
          </p:spPr>
          <p:txBody>
            <a:bodyPr wrap="square" rtlCol="0">
              <a:spAutoFit/>
            </a:bodyPr>
            <a:lstStyle/>
            <a:p>
              <a:pPr algn="just"/>
              <a:r>
                <a:rPr lang="en-US" sz="2400" dirty="0">
                  <a:latin typeface="Arial\"/>
                  <a:cs typeface="Times New Roman" pitchFamily="18" charset="0"/>
                </a:rPr>
                <a:t>- 1.31</a:t>
              </a:r>
              <a:endParaRPr lang="en-US" sz="2400" baseline="-25000" dirty="0">
                <a:latin typeface="Arial\"/>
                <a:cs typeface="Times New Roman" pitchFamily="18" charset="0"/>
              </a:endParaRPr>
            </a:p>
          </p:txBody>
        </p:sp>
        <p:grpSp>
          <p:nvGrpSpPr>
            <p:cNvPr id="16" name="Group 15"/>
            <p:cNvGrpSpPr/>
            <p:nvPr/>
          </p:nvGrpSpPr>
          <p:grpSpPr>
            <a:xfrm>
              <a:off x="7239000" y="2495282"/>
              <a:ext cx="3200400" cy="1981200"/>
              <a:chOff x="5715000" y="2438400"/>
              <a:chExt cx="3200400" cy="1981200"/>
            </a:xfrm>
          </p:grpSpPr>
          <p:pic>
            <p:nvPicPr>
              <p:cNvPr id="20" name="Picture 19" descr="left_tailed_t.png"/>
              <p:cNvPicPr>
                <a:picLocks noChangeAspect="1"/>
              </p:cNvPicPr>
              <p:nvPr/>
            </p:nvPicPr>
            <p:blipFill>
              <a:blip r:embed="rId4"/>
              <a:srcRect l="2279" t="3434" r="1982" b="7285"/>
              <a:stretch>
                <a:fillRect/>
              </a:stretch>
            </p:blipFill>
            <p:spPr>
              <a:xfrm>
                <a:off x="5715000" y="2438400"/>
                <a:ext cx="3200400" cy="1981200"/>
              </a:xfrm>
              <a:prstGeom prst="rect">
                <a:avLst/>
              </a:prstGeom>
            </p:spPr>
          </p:pic>
          <p:sp>
            <p:nvSpPr>
              <p:cNvPr id="21" name="Rectangle 20"/>
              <p:cNvSpPr/>
              <p:nvPr/>
            </p:nvSpPr>
            <p:spPr>
              <a:xfrm>
                <a:off x="5867400" y="3962400"/>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a:endParaRPr>
              </a:p>
            </p:txBody>
          </p:sp>
        </p:grpSp>
      </p:grpSp>
      <p:sp>
        <p:nvSpPr>
          <p:cNvPr id="13" name="Rectangle 12"/>
          <p:cNvSpPr/>
          <p:nvPr/>
        </p:nvSpPr>
        <p:spPr>
          <a:xfrm>
            <a:off x="1752600" y="770358"/>
            <a:ext cx="1219200" cy="46166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chemeClr val="tx2">
                    <a:lumMod val="50000"/>
                  </a:schemeClr>
                </a:solidFill>
                <a:effectLst>
                  <a:outerShdw blurRad="60007" dist="310007" dir="7680000" sy="30000" kx="1300200" algn="ctr" rotWithShape="0">
                    <a:prstClr val="black">
                      <a:alpha val="32000"/>
                    </a:prstClr>
                  </a:outerShdw>
                </a:effectLst>
                <a:latin typeface="Arial\"/>
                <a:cs typeface="Times New Roman" pitchFamily="18" charset="0"/>
              </a:rPr>
              <a:t>Step 3:</a:t>
            </a:r>
          </a:p>
        </p:txBody>
      </p:sp>
      <p:sp>
        <p:nvSpPr>
          <p:cNvPr id="14" name="TextBox 13"/>
          <p:cNvSpPr txBox="1"/>
          <p:nvPr/>
        </p:nvSpPr>
        <p:spPr>
          <a:xfrm>
            <a:off x="3200399" y="816650"/>
            <a:ext cx="2389031" cy="461665"/>
          </a:xfrm>
          <a:prstGeom prst="rect">
            <a:avLst/>
          </a:prstGeom>
          <a:noFill/>
        </p:spPr>
        <p:txBody>
          <a:bodyPr wrap="square" rtlCol="0">
            <a:spAutoFit/>
          </a:bodyPr>
          <a:lstStyle/>
          <a:p>
            <a:pPr algn="just"/>
            <a:r>
              <a:rPr lang="en-US" sz="2400" dirty="0">
                <a:latin typeface="Arial\"/>
                <a:cs typeface="Times New Roman" pitchFamily="18" charset="0"/>
              </a:rPr>
              <a:t>Test Statistics</a:t>
            </a:r>
          </a:p>
        </p:txBody>
      </p:sp>
      <p:graphicFrame>
        <p:nvGraphicFramePr>
          <p:cNvPr id="17" name="Object 16"/>
          <p:cNvGraphicFramePr>
            <a:graphicFrameLocks noChangeAspect="1"/>
          </p:cNvGraphicFramePr>
          <p:nvPr/>
        </p:nvGraphicFramePr>
        <p:xfrm>
          <a:off x="4414769" y="1731029"/>
          <a:ext cx="3694112" cy="930275"/>
        </p:xfrm>
        <a:graphic>
          <a:graphicData uri="http://schemas.openxmlformats.org/presentationml/2006/ole">
            <mc:AlternateContent xmlns:mc="http://schemas.openxmlformats.org/markup-compatibility/2006">
              <mc:Choice xmlns:v="urn:schemas-microsoft-com:vml" Requires="v">
                <p:oleObj name="Equation" r:id="rId5" imgW="1815840" imgH="457200" progId="Equation.3">
                  <p:embed/>
                </p:oleObj>
              </mc:Choice>
              <mc:Fallback>
                <p:oleObj name="Equation" r:id="rId5" imgW="181584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4769" y="1731029"/>
                        <a:ext cx="3694112"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157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7" grpId="0"/>
      <p:bldP spid="28" grpId="0"/>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8286" y="1232085"/>
            <a:ext cx="10749566" cy="1754326"/>
          </a:xfrm>
          <a:prstGeom prst="rect">
            <a:avLst/>
          </a:prstGeom>
          <a:noFill/>
        </p:spPr>
        <p:txBody>
          <a:bodyPr wrap="square" rtlCol="0">
            <a:spAutoFit/>
          </a:bodyPr>
          <a:lstStyle/>
          <a:p>
            <a:pPr algn="just">
              <a:lnSpc>
                <a:spcPct val="150000"/>
              </a:lnSpc>
            </a:pPr>
            <a:r>
              <a:rPr lang="en-US" sz="2400" dirty="0">
                <a:solidFill>
                  <a:srgbClr val="002060"/>
                </a:solidFill>
                <a:latin typeface="Arial\"/>
                <a:cs typeface="Times New Roman" pitchFamily="18" charset="0"/>
              </a:rPr>
              <a:t>(Attorney) </a:t>
            </a:r>
            <a:r>
              <a:rPr lang="en-US" sz="2400" dirty="0">
                <a:latin typeface="Arial\"/>
                <a:cs typeface="Times New Roman" pitchFamily="18" charset="0"/>
              </a:rPr>
              <a:t>H</a:t>
            </a:r>
            <a:r>
              <a:rPr lang="en-US" sz="2400" baseline="-25000" dirty="0">
                <a:latin typeface="Arial\"/>
                <a:cs typeface="Times New Roman" pitchFamily="18" charset="0"/>
              </a:rPr>
              <a:t>0</a:t>
            </a:r>
            <a:r>
              <a:rPr lang="en-US" sz="2400" dirty="0">
                <a:latin typeface="Arial\"/>
                <a:cs typeface="Times New Roman" pitchFamily="18" charset="0"/>
              </a:rPr>
              <a:t>: defendant is not guilty (innocent)</a:t>
            </a:r>
          </a:p>
          <a:p>
            <a:pPr algn="just">
              <a:lnSpc>
                <a:spcPct val="150000"/>
              </a:lnSpc>
            </a:pPr>
            <a:r>
              <a:rPr lang="en-US" sz="2400" b="1" dirty="0">
                <a:solidFill>
                  <a:srgbClr val="FF0000"/>
                </a:solidFill>
                <a:latin typeface="Arial\"/>
                <a:cs typeface="Times New Roman" pitchFamily="18" charset="0"/>
              </a:rPr>
              <a:t>                                                            VS</a:t>
            </a:r>
            <a:r>
              <a:rPr lang="en-US" sz="2400" dirty="0">
                <a:solidFill>
                  <a:srgbClr val="FF0000"/>
                </a:solidFill>
                <a:latin typeface="Arial\"/>
                <a:cs typeface="Times New Roman" pitchFamily="18" charset="0"/>
              </a:rPr>
              <a:t> </a:t>
            </a:r>
          </a:p>
          <a:p>
            <a:pPr algn="just">
              <a:lnSpc>
                <a:spcPct val="150000"/>
              </a:lnSpc>
            </a:pPr>
            <a:r>
              <a:rPr lang="en-US" sz="2400" dirty="0">
                <a:solidFill>
                  <a:srgbClr val="FF0000"/>
                </a:solidFill>
                <a:latin typeface="Arial\"/>
                <a:cs typeface="Times New Roman" pitchFamily="18" charset="0"/>
              </a:rPr>
              <a:t>                                                                     </a:t>
            </a:r>
            <a:r>
              <a:rPr lang="en-US" sz="2400" dirty="0">
                <a:solidFill>
                  <a:srgbClr val="002060"/>
                </a:solidFill>
                <a:latin typeface="Arial\"/>
                <a:cs typeface="Times New Roman" pitchFamily="18" charset="0"/>
              </a:rPr>
              <a:t>(Prosecutor) </a:t>
            </a:r>
            <a:r>
              <a:rPr lang="en-US" sz="2400" dirty="0">
                <a:latin typeface="Arial\"/>
                <a:cs typeface="Times New Roman" pitchFamily="18" charset="0"/>
              </a:rPr>
              <a:t>H</a:t>
            </a:r>
            <a:r>
              <a:rPr lang="en-US" sz="2400" baseline="-25000" dirty="0">
                <a:latin typeface="Arial\"/>
                <a:cs typeface="Times New Roman" pitchFamily="18" charset="0"/>
              </a:rPr>
              <a:t>1</a:t>
            </a:r>
            <a:r>
              <a:rPr lang="en-US" sz="2400" dirty="0">
                <a:latin typeface="Arial\"/>
                <a:cs typeface="Times New Roman" pitchFamily="18" charset="0"/>
              </a:rPr>
              <a:t>: defendant is guilty</a:t>
            </a:r>
          </a:p>
        </p:txBody>
      </p:sp>
      <p:sp>
        <p:nvSpPr>
          <p:cNvPr id="4" name="TextBox 3"/>
          <p:cNvSpPr txBox="1"/>
          <p:nvPr/>
        </p:nvSpPr>
        <p:spPr>
          <a:xfrm>
            <a:off x="1300763" y="2986411"/>
            <a:ext cx="9504611" cy="3416320"/>
          </a:xfrm>
          <a:prstGeom prst="rect">
            <a:avLst/>
          </a:prstGeom>
          <a:noFill/>
        </p:spPr>
        <p:txBody>
          <a:bodyPr wrap="square" rtlCol="0">
            <a:spAutoFit/>
          </a:bodyPr>
          <a:lstStyle/>
          <a:p>
            <a:pPr algn="just">
              <a:lnSpc>
                <a:spcPct val="150000"/>
              </a:lnSpc>
            </a:pPr>
            <a:r>
              <a:rPr lang="en-US" sz="2400" dirty="0">
                <a:latin typeface="Arial\"/>
                <a:cs typeface="Times New Roman" pitchFamily="18" charset="0"/>
              </a:rPr>
              <a:t>Jury looks at the available evidence (sample data) then:</a:t>
            </a:r>
          </a:p>
          <a:p>
            <a:pPr marL="342900" indent="-342900" algn="just">
              <a:lnSpc>
                <a:spcPct val="150000"/>
              </a:lnSpc>
              <a:buFont typeface="Wingdings" panose="05000000000000000000" pitchFamily="2" charset="2"/>
              <a:buChar char="Ø"/>
            </a:pPr>
            <a:r>
              <a:rPr lang="en-US" sz="2400" dirty="0">
                <a:latin typeface="Arial\"/>
                <a:cs typeface="Times New Roman" pitchFamily="18" charset="0"/>
              </a:rPr>
              <a:t>if it is observed such an evidence against the defendant when H</a:t>
            </a:r>
            <a:r>
              <a:rPr lang="en-US" sz="2400" baseline="-25000" dirty="0">
                <a:latin typeface="Arial\"/>
                <a:cs typeface="Times New Roman" pitchFamily="18" charset="0"/>
              </a:rPr>
              <a:t>0</a:t>
            </a:r>
            <a:r>
              <a:rPr lang="en-US" sz="2400" dirty="0">
                <a:latin typeface="Arial\"/>
                <a:cs typeface="Times New Roman" pitchFamily="18" charset="0"/>
              </a:rPr>
              <a:t> is true, the jury’s verdict is</a:t>
            </a:r>
            <a:endParaRPr lang="en-US" sz="2400" baseline="-25000" dirty="0">
              <a:latin typeface="Arial\"/>
              <a:cs typeface="Times New Roman" pitchFamily="18" charset="0"/>
            </a:endParaRPr>
          </a:p>
          <a:p>
            <a:pPr algn="just">
              <a:lnSpc>
                <a:spcPct val="150000"/>
              </a:lnSpc>
            </a:pPr>
            <a:r>
              <a:rPr lang="en-US" sz="2400" dirty="0">
                <a:latin typeface="Arial\"/>
                <a:cs typeface="Times New Roman" pitchFamily="18" charset="0"/>
              </a:rPr>
              <a:t>         Reject H</a:t>
            </a:r>
            <a:r>
              <a:rPr lang="en-US" sz="2400" baseline="-25000" dirty="0">
                <a:latin typeface="Arial\"/>
                <a:cs typeface="Times New Roman" pitchFamily="18" charset="0"/>
              </a:rPr>
              <a:t>0</a:t>
            </a:r>
            <a:r>
              <a:rPr lang="en-US" sz="2400" dirty="0">
                <a:latin typeface="Arial\"/>
                <a:cs typeface="Times New Roman" pitchFamily="18" charset="0"/>
              </a:rPr>
              <a:t>→ Accept H</a:t>
            </a:r>
            <a:r>
              <a:rPr lang="en-US" sz="2400" baseline="-25000" dirty="0">
                <a:latin typeface="Arial\"/>
                <a:cs typeface="Times New Roman" pitchFamily="18" charset="0"/>
              </a:rPr>
              <a:t>1 </a:t>
            </a:r>
            <a:r>
              <a:rPr lang="en-US" sz="2400" dirty="0">
                <a:latin typeface="Arial\"/>
                <a:cs typeface="Times New Roman" pitchFamily="18" charset="0"/>
              </a:rPr>
              <a:t>… that is the defendant is guilty, or</a:t>
            </a:r>
            <a:endParaRPr lang="en-US" sz="2400" baseline="-25000" dirty="0">
              <a:latin typeface="Arial\"/>
              <a:cs typeface="Times New Roman" pitchFamily="18" charset="0"/>
            </a:endParaRPr>
          </a:p>
          <a:p>
            <a:pPr marL="342900" indent="-342900" algn="just">
              <a:lnSpc>
                <a:spcPct val="150000"/>
              </a:lnSpc>
              <a:buFont typeface="Wingdings" panose="05000000000000000000" pitchFamily="2" charset="2"/>
              <a:buChar char="Ø"/>
            </a:pPr>
            <a:r>
              <a:rPr lang="en-US" sz="2400" dirty="0">
                <a:latin typeface="Arial\"/>
                <a:cs typeface="Times New Roman" pitchFamily="18" charset="0"/>
              </a:rPr>
              <a:t>if the evidence is not enough to reject H</a:t>
            </a:r>
            <a:r>
              <a:rPr lang="en-US" sz="2400" baseline="-25000" dirty="0">
                <a:latin typeface="Arial\"/>
                <a:cs typeface="Times New Roman" pitchFamily="18" charset="0"/>
              </a:rPr>
              <a:t>0</a:t>
            </a:r>
            <a:r>
              <a:rPr lang="en-US" sz="2400" dirty="0">
                <a:latin typeface="Arial\"/>
                <a:cs typeface="Times New Roman" pitchFamily="18" charset="0"/>
              </a:rPr>
              <a:t>, the jury’s verdict is</a:t>
            </a:r>
            <a:r>
              <a:rPr lang="en-US" sz="2400" baseline="-25000" dirty="0">
                <a:latin typeface="Arial\"/>
                <a:cs typeface="Times New Roman" pitchFamily="18" charset="0"/>
              </a:rPr>
              <a:t> </a:t>
            </a:r>
          </a:p>
          <a:p>
            <a:pPr algn="just">
              <a:lnSpc>
                <a:spcPct val="150000"/>
              </a:lnSpc>
            </a:pPr>
            <a:r>
              <a:rPr lang="en-US" sz="2400" baseline="-25000" dirty="0">
                <a:latin typeface="Arial\"/>
                <a:cs typeface="Times New Roman" pitchFamily="18" charset="0"/>
              </a:rPr>
              <a:t>             </a:t>
            </a:r>
            <a:r>
              <a:rPr lang="en-US" sz="2400" dirty="0">
                <a:latin typeface="Arial\"/>
                <a:cs typeface="Times New Roman" pitchFamily="18" charset="0"/>
              </a:rPr>
              <a:t>Don’t not reject H</a:t>
            </a:r>
            <a:r>
              <a:rPr lang="en-US" sz="2400" baseline="-25000" dirty="0">
                <a:latin typeface="Arial\"/>
                <a:cs typeface="Times New Roman" pitchFamily="18" charset="0"/>
              </a:rPr>
              <a:t>0</a:t>
            </a:r>
            <a:r>
              <a:rPr lang="en-US" sz="2400" dirty="0">
                <a:latin typeface="Arial\"/>
                <a:cs typeface="Times New Roman" pitchFamily="18" charset="0"/>
              </a:rPr>
              <a:t> … that the defendant is not guilty.</a:t>
            </a:r>
            <a:endParaRPr lang="en-US" sz="2400" baseline="-25000" dirty="0">
              <a:latin typeface="Arial\"/>
              <a:cs typeface="Times New Roman" pitchFamily="18" charset="0"/>
            </a:endParaRPr>
          </a:p>
        </p:txBody>
      </p:sp>
      <p:sp>
        <p:nvSpPr>
          <p:cNvPr id="6" name="Rectangle 5"/>
          <p:cNvSpPr/>
          <p:nvPr/>
        </p:nvSpPr>
        <p:spPr>
          <a:xfrm>
            <a:off x="1661373" y="415490"/>
            <a:ext cx="4391697" cy="58477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tx2">
                    <a:lumMod val="50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The “Court” metaphor</a:t>
            </a:r>
          </a:p>
        </p:txBody>
      </p:sp>
    </p:spTree>
    <p:extLst>
      <p:ext uri="{BB962C8B-B14F-4D97-AF65-F5344CB8AC3E}">
        <p14:creationId xmlns:p14="http://schemas.microsoft.com/office/powerpoint/2010/main" val="30384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500208423"/>
                  </p:ext>
                </p:extLst>
              </p:nvPr>
            </p:nvGraphicFramePr>
            <p:xfrm>
              <a:off x="2133595" y="1399444"/>
              <a:ext cx="8414199" cy="3566160"/>
            </p:xfrm>
            <a:graphic>
              <a:graphicData uri="http://schemas.openxmlformats.org/drawingml/2006/table">
                <a:tbl>
                  <a:tblPr firstRow="1" bandRow="1">
                    <a:tableStyleId>{69CF1AB2-1976-4502-BF36-3FF5EA218861}</a:tableStyleId>
                  </a:tblPr>
                  <a:tblGrid>
                    <a:gridCol w="2804733">
                      <a:extLst>
                        <a:ext uri="{9D8B030D-6E8A-4147-A177-3AD203B41FA5}">
                          <a16:colId xmlns:a16="http://schemas.microsoft.com/office/drawing/2014/main" val="20000"/>
                        </a:ext>
                      </a:extLst>
                    </a:gridCol>
                    <a:gridCol w="2737478">
                      <a:extLst>
                        <a:ext uri="{9D8B030D-6E8A-4147-A177-3AD203B41FA5}">
                          <a16:colId xmlns:a16="http://schemas.microsoft.com/office/drawing/2014/main" val="20001"/>
                        </a:ext>
                      </a:extLst>
                    </a:gridCol>
                    <a:gridCol w="2871988">
                      <a:extLst>
                        <a:ext uri="{9D8B030D-6E8A-4147-A177-3AD203B41FA5}">
                          <a16:colId xmlns:a16="http://schemas.microsoft.com/office/drawing/2014/main" val="20002"/>
                        </a:ext>
                      </a:extLst>
                    </a:gridCol>
                  </a:tblGrid>
                  <a:tr h="370840">
                    <a:tc>
                      <a:txBody>
                        <a:bodyPr/>
                        <a:lstStyle/>
                        <a:p>
                          <a:pPr algn="ctr"/>
                          <a:r>
                            <a:rPr lang="en-US" sz="2400" dirty="0">
                              <a:latin typeface="Arial" panose="020B0604020202020204" pitchFamily="34" charset="0"/>
                              <a:cs typeface="Arial" panose="020B0604020202020204" pitchFamily="34" charset="0"/>
                            </a:rPr>
                            <a:t>         Fact</a:t>
                          </a:r>
                        </a:p>
                        <a:p>
                          <a:pPr algn="l"/>
                          <a:endParaRPr lang="en-US" sz="2000" dirty="0">
                            <a:solidFill>
                              <a:srgbClr val="FF0000"/>
                            </a:solidFill>
                            <a:latin typeface="Arial" panose="020B0604020202020204" pitchFamily="34" charset="0"/>
                            <a:cs typeface="Arial" panose="020B0604020202020204" pitchFamily="34" charset="0"/>
                          </a:endParaRPr>
                        </a:p>
                        <a:p>
                          <a:pPr algn="l"/>
                          <a:r>
                            <a:rPr lang="en-US" sz="2400" dirty="0">
                              <a:solidFill>
                                <a:srgbClr val="FF0000"/>
                              </a:solidFill>
                              <a:latin typeface="Arial" panose="020B0604020202020204" pitchFamily="34" charset="0"/>
                              <a:cs typeface="Arial" panose="020B0604020202020204" pitchFamily="34" charset="0"/>
                            </a:rPr>
                            <a:t>Conclusion</a:t>
                          </a:r>
                        </a:p>
                      </a:txBody>
                      <a:tcPr>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cs typeface="Arial" panose="020B0604020202020204" pitchFamily="34" charset="0"/>
                            </a:rPr>
                            <a:t>H</a:t>
                          </a:r>
                          <a:r>
                            <a:rPr lang="en-US" sz="2400" baseline="-25000" dirty="0">
                              <a:solidFill>
                                <a:schemeClr val="tx1"/>
                              </a:solidFill>
                              <a:latin typeface="Arial" panose="020B0604020202020204" pitchFamily="34" charset="0"/>
                              <a:cs typeface="Arial" panose="020B0604020202020204" pitchFamily="34" charset="0"/>
                            </a:rPr>
                            <a:t>0 </a:t>
                          </a:r>
                          <a:r>
                            <a:rPr lang="en-US" sz="2400" baseline="0" dirty="0">
                              <a:solidFill>
                                <a:schemeClr val="tx1"/>
                              </a:solidFill>
                              <a:latin typeface="Arial" panose="020B0604020202020204" pitchFamily="34" charset="0"/>
                              <a:cs typeface="Arial" panose="020B0604020202020204" pitchFamily="34" charset="0"/>
                            </a:rPr>
                            <a:t> is true</a:t>
                          </a:r>
                          <a:r>
                            <a:rPr lang="en-US" sz="2400" baseline="-250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(not guilty, not infected)</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cs typeface="Arial" panose="020B0604020202020204" pitchFamily="34" charset="0"/>
                            </a:rPr>
                            <a:t>H</a:t>
                          </a:r>
                          <a:r>
                            <a:rPr lang="en-US" sz="2400" baseline="-25000" dirty="0">
                              <a:solidFill>
                                <a:schemeClr val="tx1"/>
                              </a:solidFill>
                              <a:latin typeface="Arial" panose="020B0604020202020204" pitchFamily="34" charset="0"/>
                              <a:cs typeface="Arial" panose="020B0604020202020204" pitchFamily="34" charset="0"/>
                            </a:rPr>
                            <a:t>a </a:t>
                          </a:r>
                          <a:r>
                            <a:rPr lang="en-US" sz="2400" baseline="0" dirty="0">
                              <a:solidFill>
                                <a:schemeClr val="tx1"/>
                              </a:solidFill>
                              <a:latin typeface="Arial" panose="020B0604020202020204" pitchFamily="34" charset="0"/>
                              <a:cs typeface="Arial" panose="020B0604020202020204" pitchFamily="34" charset="0"/>
                            </a:rPr>
                            <a:t> is true</a:t>
                          </a:r>
                          <a:r>
                            <a:rPr lang="en-US" sz="2400" baseline="-250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p>
                          <a:pPr algn="ctr"/>
                          <a:r>
                            <a:rPr lang="en-US" sz="2400" baseline="0" dirty="0">
                              <a:latin typeface="Arial" panose="020B0604020202020204" pitchFamily="34" charset="0"/>
                              <a:cs typeface="Arial" panose="020B0604020202020204" pitchFamily="34" charset="0"/>
                            </a:rPr>
                            <a:t>(guilty, infected)</a:t>
                          </a:r>
                          <a:endParaRPr lang="en-US" sz="24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Times New Roman" pitchFamily="18" charset="0"/>
                              <a:cs typeface="Times New Roman" pitchFamily="18" charset="0"/>
                            </a:rPr>
                            <a:t>Reject</a:t>
                          </a:r>
                          <a:r>
                            <a:rPr lang="en-US" sz="2400" b="1" baseline="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H</a:t>
                          </a:r>
                          <a:r>
                            <a:rPr lang="en-US" sz="2400" b="1" baseline="-25000" dirty="0">
                              <a:solidFill>
                                <a:srgbClr val="FF0000"/>
                              </a:solidFill>
                              <a:latin typeface="Times New Roman" pitchFamily="18" charset="0"/>
                              <a:cs typeface="Times New Roman" pitchFamily="18" charset="0"/>
                            </a:rPr>
                            <a:t>0 </a:t>
                          </a:r>
                          <a:r>
                            <a:rPr lang="en-US" sz="2400" b="1" baseline="0" dirty="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txBody>
                      <a:tcPr anchor="ctr">
                        <a:solidFill>
                          <a:schemeClr val="accent5">
                            <a:lumMod val="20000"/>
                            <a:lumOff val="80000"/>
                          </a:schemeClr>
                        </a:solidFill>
                      </a:tcPr>
                    </a:tc>
                    <a:tc>
                      <a:txBody>
                        <a:bodyPr/>
                        <a:lstStyle/>
                        <a:p>
                          <a:pPr algn="ctr"/>
                          <a:r>
                            <a:rPr lang="en-US" sz="2400" dirty="0">
                              <a:solidFill>
                                <a:schemeClr val="tx1"/>
                              </a:solidFill>
                              <a:latin typeface="Arial" panose="020B0604020202020204" pitchFamily="34" charset="0"/>
                              <a:cs typeface="Arial" panose="020B0604020202020204" pitchFamily="34" charset="0"/>
                            </a:rPr>
                            <a:t>Type I error</a:t>
                          </a:r>
                        </a:p>
                        <a:p>
                          <a:pPr algn="ctr"/>
                          <a:r>
                            <a:rPr lang="en-US" sz="2400" dirty="0">
                              <a:solidFill>
                                <a:schemeClr val="tx1"/>
                              </a:solidFill>
                              <a:latin typeface="Arial" panose="020B0604020202020204" pitchFamily="34" charset="0"/>
                              <a:cs typeface="Arial" panose="020B0604020202020204" pitchFamily="34" charset="0"/>
                            </a:rPr>
                            <a:t>P(</a:t>
                          </a:r>
                          <a:r>
                            <a:rPr lang="en-US" sz="2400" baseline="0" dirty="0">
                              <a:solidFill>
                                <a:schemeClr val="tx1"/>
                              </a:solidFill>
                              <a:latin typeface="Arial" panose="020B0604020202020204" pitchFamily="34" charset="0"/>
                              <a:cs typeface="Arial" panose="020B0604020202020204" pitchFamily="34" charset="0"/>
                            </a:rPr>
                            <a:t>Type I) = </a:t>
                          </a:r>
                          <a14:m>
                            <m:oMath xmlns:m="http://schemas.openxmlformats.org/officeDocument/2006/math">
                              <m:r>
                                <a:rPr lang="el-GR" sz="2400" i="1" baseline="0" dirty="0" smtClean="0">
                                  <a:solidFill>
                                    <a:schemeClr val="tx1"/>
                                  </a:solidFill>
                                  <a:latin typeface="Cambria Math" panose="02040503050406030204" pitchFamily="18" charset="0"/>
                                  <a:cs typeface="Arial" panose="020B0604020202020204" pitchFamily="34" charset="0"/>
                                </a:rPr>
                                <m:t>𝛼</m:t>
                              </m:r>
                            </m:oMath>
                          </a14:m>
                          <a:endParaRPr lang="en-US" sz="24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6">
                                  <a:lumMod val="75000"/>
                                </a:schemeClr>
                              </a:solidFill>
                              <a:latin typeface="Arial" panose="020B0604020202020204" pitchFamily="34" charset="0"/>
                              <a:cs typeface="Arial" panose="020B0604020202020204" pitchFamily="34" charset="0"/>
                            </a:rPr>
                            <a:t>(False-positive)</a:t>
                          </a:r>
                        </a:p>
                      </a:txBody>
                      <a:tcPr anchor="ctr">
                        <a:solidFill>
                          <a:schemeClr val="bg1"/>
                        </a:solidFill>
                      </a:tcPr>
                    </a:tc>
                    <a:tc>
                      <a:txBody>
                        <a:bodyPr/>
                        <a:lstStyle/>
                        <a:p>
                          <a:pPr algn="ctr"/>
                          <a:r>
                            <a:rPr lang="en-US" sz="2400" kern="1200" dirty="0">
                              <a:solidFill>
                                <a:schemeClr val="tx1"/>
                              </a:solidFill>
                              <a:latin typeface="Arial" panose="020B0604020202020204" pitchFamily="34" charset="0"/>
                              <a:ea typeface="+mn-ea"/>
                              <a:cs typeface="Arial" panose="020B0604020202020204" pitchFamily="34" charset="0"/>
                            </a:rPr>
                            <a:t>Power = </a:t>
                          </a:r>
                          <a14:m>
                            <m:oMath xmlns:m="http://schemas.openxmlformats.org/officeDocument/2006/math">
                              <m:r>
                                <a:rPr lang="en-US" sz="2400" i="1" dirty="0" smtClean="0">
                                  <a:solidFill>
                                    <a:schemeClr val="tx1"/>
                                  </a:solidFill>
                                  <a:latin typeface="Cambria Math" panose="02040503050406030204" pitchFamily="18" charset="0"/>
                                  <a:cs typeface="Times New Roman" pitchFamily="18" charset="0"/>
                                </a:rPr>
                                <m:t>1−</m:t>
                              </m:r>
                              <m:r>
                                <a:rPr lang="el-GR" sz="2400" i="1" dirty="0" smtClean="0">
                                  <a:solidFill>
                                    <a:schemeClr val="tx1"/>
                                  </a:solidFill>
                                  <a:latin typeface="Cambria Math" panose="02040503050406030204" pitchFamily="18" charset="0"/>
                                  <a:cs typeface="Times New Roman" pitchFamily="18" charset="0"/>
                                </a:rPr>
                                <m:t>𝛽</m:t>
                              </m:r>
                            </m:oMath>
                          </a14:m>
                          <a:endParaRPr lang="en-US" sz="2400" dirty="0">
                            <a:solidFill>
                              <a:schemeClr val="tx1"/>
                            </a:solidFill>
                            <a:latin typeface="Arial" panose="020B0604020202020204" pitchFamily="34" charset="0"/>
                            <a:cs typeface="Arial" panose="020B0604020202020204" pitchFamily="34" charset="0"/>
                          </a:endParaRPr>
                        </a:p>
                        <a:p>
                          <a:pPr algn="ctr"/>
                          <a:r>
                            <a:rPr lang="en-US" sz="2400" dirty="0">
                              <a:solidFill>
                                <a:schemeClr val="accent6">
                                  <a:lumMod val="75000"/>
                                </a:schemeClr>
                              </a:solidFill>
                              <a:latin typeface="Arial" panose="020B0604020202020204" pitchFamily="34" charset="0"/>
                              <a:cs typeface="Arial" panose="020B0604020202020204" pitchFamily="34" charset="0"/>
                            </a:rPr>
                            <a:t>(Sensitivity)</a:t>
                          </a:r>
                        </a:p>
                      </a:txBody>
                      <a:tcPr anchor="ctr">
                        <a:solidFill>
                          <a:schemeClr val="bg1"/>
                        </a:solidFill>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Times New Roman" pitchFamily="18" charset="0"/>
                              <a:cs typeface="Times New Roman" pitchFamily="18" charset="0"/>
                            </a:rPr>
                            <a:t>Don’t Reject</a:t>
                          </a:r>
                          <a:r>
                            <a:rPr lang="en-US" sz="2400" b="1" baseline="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H</a:t>
                          </a:r>
                          <a:r>
                            <a:rPr lang="en-US" sz="2400" b="1" baseline="-25000" dirty="0">
                              <a:solidFill>
                                <a:srgbClr val="FF0000"/>
                              </a:solidFill>
                              <a:latin typeface="Times New Roman" pitchFamily="18" charset="0"/>
                              <a:cs typeface="Times New Roman" pitchFamily="18" charset="0"/>
                            </a:rPr>
                            <a:t>0 </a:t>
                          </a:r>
                          <a:r>
                            <a:rPr lang="en-US" sz="2400" b="1" baseline="0" dirty="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p>
                          <a:pPr algn="ctr"/>
                          <a:endParaRPr lang="en-US" sz="2400" b="1" dirty="0">
                            <a:solidFill>
                              <a:srgbClr val="FF0000"/>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6">
                                  <a:lumMod val="75000"/>
                                </a:schemeClr>
                              </a:solidFill>
                              <a:latin typeface="Arial" panose="020B0604020202020204" pitchFamily="34" charset="0"/>
                              <a:cs typeface="Arial" panose="020B0604020202020204" pitchFamily="34" charset="0"/>
                            </a:rPr>
                            <a:t>(Specificity=</a:t>
                          </a:r>
                          <a14:m>
                            <m:oMath xmlns:m="http://schemas.openxmlformats.org/officeDocument/2006/math">
                              <m:r>
                                <a:rPr lang="en-US" sz="2400" i="1" dirty="0" smtClean="0">
                                  <a:solidFill>
                                    <a:schemeClr val="accent6">
                                      <a:lumMod val="75000"/>
                                    </a:schemeClr>
                                  </a:solidFill>
                                  <a:latin typeface="Cambria Math" panose="02040503050406030204" pitchFamily="18" charset="0"/>
                                  <a:cs typeface="Arial" panose="020B0604020202020204" pitchFamily="34" charset="0"/>
                                </a:rPr>
                                <m:t>1−</m:t>
                              </m:r>
                              <m:r>
                                <a:rPr lang="el-GR" sz="2400" i="1" baseline="0" dirty="0" smtClean="0">
                                  <a:solidFill>
                                    <a:schemeClr val="accent6">
                                      <a:lumMod val="75000"/>
                                    </a:schemeClr>
                                  </a:solidFill>
                                  <a:latin typeface="Cambria Math" panose="02040503050406030204" pitchFamily="18" charset="0"/>
                                  <a:cs typeface="Arial" panose="020B0604020202020204" pitchFamily="34" charset="0"/>
                                </a:rPr>
                                <m:t>𝛼</m:t>
                              </m:r>
                            </m:oMath>
                          </a14:m>
                          <a:r>
                            <a:rPr lang="en-US" sz="2400" dirty="0">
                              <a:solidFill>
                                <a:schemeClr val="accent6">
                                  <a:lumMod val="75000"/>
                                </a:schemeClr>
                              </a:solidFill>
                              <a:latin typeface="Arial" panose="020B0604020202020204" pitchFamily="34" charset="0"/>
                              <a:cs typeface="Arial" panose="020B0604020202020204" pitchFamily="34" charset="0"/>
                            </a:rPr>
                            <a:t>)</a:t>
                          </a:r>
                        </a:p>
                      </a:txBody>
                      <a:tcPr anchor="ctr">
                        <a:solidFill>
                          <a:schemeClr val="bg1"/>
                        </a:solidFill>
                      </a:tcPr>
                    </a:tc>
                    <a:tc>
                      <a:txBody>
                        <a:bodyPr/>
                        <a:lstStyle/>
                        <a:p>
                          <a:pPr algn="ctr"/>
                          <a:r>
                            <a:rPr lang="en-US" sz="2400" dirty="0">
                              <a:solidFill>
                                <a:schemeClr val="tx1"/>
                              </a:solidFill>
                              <a:latin typeface="Arial" panose="020B0604020202020204" pitchFamily="34" charset="0"/>
                              <a:cs typeface="Arial" panose="020B0604020202020204" pitchFamily="34" charset="0"/>
                            </a:rPr>
                            <a:t>Type II error</a:t>
                          </a:r>
                        </a:p>
                        <a:p>
                          <a:pPr algn="ctr"/>
                          <a:r>
                            <a:rPr lang="en-US" sz="2400" dirty="0">
                              <a:solidFill>
                                <a:schemeClr val="tx1"/>
                              </a:solidFill>
                              <a:latin typeface="Arial" panose="020B0604020202020204" pitchFamily="34" charset="0"/>
                              <a:cs typeface="Arial" panose="020B0604020202020204" pitchFamily="34" charset="0"/>
                            </a:rPr>
                            <a:t>P(</a:t>
                          </a:r>
                          <a:r>
                            <a:rPr lang="en-US" sz="2400" baseline="0" dirty="0">
                              <a:solidFill>
                                <a:schemeClr val="tx1"/>
                              </a:solidFill>
                              <a:latin typeface="Arial" panose="020B0604020202020204" pitchFamily="34" charset="0"/>
                              <a:cs typeface="Arial" panose="020B0604020202020204" pitchFamily="34" charset="0"/>
                            </a:rPr>
                            <a:t>Type II) = </a:t>
                          </a:r>
                          <a14:m>
                            <m:oMath xmlns:m="http://schemas.openxmlformats.org/officeDocument/2006/math">
                              <m:r>
                                <a:rPr lang="el-GR" sz="2400" i="1" dirty="0" smtClean="0">
                                  <a:solidFill>
                                    <a:schemeClr val="tx1"/>
                                  </a:solidFill>
                                  <a:latin typeface="Cambria Math" panose="02040503050406030204" pitchFamily="18" charset="0"/>
                                  <a:cs typeface="Arial" panose="020B0604020202020204" pitchFamily="34" charset="0"/>
                                </a:rPr>
                                <m:t>𝛽</m:t>
                              </m:r>
                            </m:oMath>
                          </a14:m>
                          <a:endParaRPr lang="en-US" sz="2400" dirty="0">
                            <a:latin typeface="Arial" panose="020B0604020202020204" pitchFamily="34" charset="0"/>
                            <a:cs typeface="Arial" panose="020B0604020202020204" pitchFamily="34" charset="0"/>
                          </a:endParaRPr>
                        </a:p>
                        <a:p>
                          <a:pPr algn="ctr"/>
                          <a:r>
                            <a:rPr lang="en-US" sz="2400" dirty="0">
                              <a:solidFill>
                                <a:schemeClr val="accent6">
                                  <a:lumMod val="75000"/>
                                </a:schemeClr>
                              </a:solidFill>
                              <a:latin typeface="Arial" panose="020B0604020202020204" pitchFamily="34" charset="0"/>
                              <a:cs typeface="Arial" panose="020B0604020202020204" pitchFamily="34" charset="0"/>
                            </a:rPr>
                            <a:t>(False-negative)</a:t>
                          </a:r>
                        </a:p>
                      </a:txBody>
                      <a:tcPr anchor="ctr">
                        <a:solidFill>
                          <a:schemeClr val="bg1"/>
                        </a:solidFill>
                      </a:tcPr>
                    </a:tc>
                    <a:extLst>
                      <a:ext uri="{0D108BD9-81ED-4DB2-BD59-A6C34878D82A}">
                        <a16:rowId xmlns:a16="http://schemas.microsoft.com/office/drawing/2014/main" val="1000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500208423"/>
                  </p:ext>
                </p:extLst>
              </p:nvPr>
            </p:nvGraphicFramePr>
            <p:xfrm>
              <a:off x="2133595" y="1399444"/>
              <a:ext cx="8414199" cy="3566160"/>
            </p:xfrm>
            <a:graphic>
              <a:graphicData uri="http://schemas.openxmlformats.org/drawingml/2006/table">
                <a:tbl>
                  <a:tblPr firstRow="1" bandRow="1">
                    <a:tableStyleId>{69CF1AB2-1976-4502-BF36-3FF5EA218861}</a:tableStyleId>
                  </a:tblPr>
                  <a:tblGrid>
                    <a:gridCol w="2804733"/>
                    <a:gridCol w="2737478"/>
                    <a:gridCol w="2871988"/>
                  </a:tblGrid>
                  <a:tr h="1188720">
                    <a:tc>
                      <a:txBody>
                        <a:bodyPr/>
                        <a:lstStyle/>
                        <a:p>
                          <a:pPr algn="ctr"/>
                          <a:r>
                            <a:rPr lang="en-US" sz="2400" dirty="0" smtClean="0">
                              <a:latin typeface="Arial" panose="020B0604020202020204" pitchFamily="34" charset="0"/>
                              <a:cs typeface="Arial" panose="020B0604020202020204" pitchFamily="34" charset="0"/>
                            </a:rPr>
                            <a:t>         Fact</a:t>
                          </a:r>
                        </a:p>
                        <a:p>
                          <a:pPr algn="l"/>
                          <a:endParaRPr lang="en-US" sz="2000" dirty="0" smtClean="0">
                            <a:solidFill>
                              <a:srgbClr val="FF0000"/>
                            </a:solidFill>
                            <a:latin typeface="Arial" panose="020B0604020202020204" pitchFamily="34" charset="0"/>
                            <a:cs typeface="Arial" panose="020B0604020202020204" pitchFamily="34" charset="0"/>
                          </a:endParaRPr>
                        </a:p>
                        <a:p>
                          <a:pPr algn="l"/>
                          <a:r>
                            <a:rPr lang="en-US" sz="2400" dirty="0" smtClean="0">
                              <a:solidFill>
                                <a:srgbClr val="FF0000"/>
                              </a:solidFill>
                              <a:latin typeface="Arial" panose="020B0604020202020204" pitchFamily="34" charset="0"/>
                              <a:cs typeface="Arial" panose="020B0604020202020204" pitchFamily="34" charset="0"/>
                            </a:rPr>
                            <a:t>Conclusion</a:t>
                          </a:r>
                          <a:endParaRPr lang="en-US" sz="2400" dirty="0">
                            <a:solidFill>
                              <a:srgbClr val="FF0000"/>
                            </a:solidFill>
                            <a:latin typeface="Arial" panose="020B0604020202020204" pitchFamily="34" charset="0"/>
                            <a:cs typeface="Arial" panose="020B0604020202020204" pitchFamily="34" charset="0"/>
                          </a:endParaRPr>
                        </a:p>
                      </a:txBody>
                      <a:tcPr>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Arial" panose="020B0604020202020204" pitchFamily="34" charset="0"/>
                              <a:cs typeface="Arial" panose="020B0604020202020204" pitchFamily="34" charset="0"/>
                            </a:rPr>
                            <a:t>H</a:t>
                          </a:r>
                          <a:r>
                            <a:rPr lang="en-US" sz="2400" baseline="-25000" dirty="0" smtClean="0">
                              <a:solidFill>
                                <a:schemeClr val="tx1"/>
                              </a:solidFill>
                              <a:latin typeface="Arial" panose="020B0604020202020204" pitchFamily="34" charset="0"/>
                              <a:cs typeface="Arial" panose="020B0604020202020204" pitchFamily="34" charset="0"/>
                            </a:rPr>
                            <a:t>0 </a:t>
                          </a:r>
                          <a:r>
                            <a:rPr lang="en-US" sz="2400" baseline="0" dirty="0" smtClean="0">
                              <a:solidFill>
                                <a:schemeClr val="tx1"/>
                              </a:solidFill>
                              <a:latin typeface="Arial" panose="020B0604020202020204" pitchFamily="34" charset="0"/>
                              <a:cs typeface="Arial" panose="020B0604020202020204" pitchFamily="34" charset="0"/>
                            </a:rPr>
                            <a:t> is true</a:t>
                          </a:r>
                          <a:r>
                            <a:rPr lang="en-US" sz="2400" baseline="-25000" dirty="0" smtClean="0">
                              <a:solidFill>
                                <a:schemeClr val="tx1"/>
                              </a:solidFill>
                              <a:latin typeface="Arial" panose="020B0604020202020204" pitchFamily="34" charset="0"/>
                              <a:cs typeface="Arial" panose="020B0604020202020204" pitchFamily="34" charset="0"/>
                            </a:rPr>
                            <a:t> </a:t>
                          </a:r>
                          <a:endParaRPr lang="en-US" sz="2400" dirty="0" smtClean="0">
                            <a:solidFill>
                              <a:schemeClr val="tx1"/>
                            </a:solidFill>
                            <a:latin typeface="Arial" panose="020B0604020202020204" pitchFamily="34" charset="0"/>
                            <a:cs typeface="Arial" panose="020B0604020202020204" pitchFamily="34" charset="0"/>
                          </a:endParaRPr>
                        </a:p>
                        <a:p>
                          <a:pPr algn="ctr"/>
                          <a:r>
                            <a:rPr lang="en-US" sz="2400" dirty="0" smtClean="0">
                              <a:latin typeface="Arial" panose="020B0604020202020204" pitchFamily="34" charset="0"/>
                              <a:cs typeface="Arial" panose="020B0604020202020204" pitchFamily="34" charset="0"/>
                            </a:rPr>
                            <a:t>(not guilty, not infected</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Arial" panose="020B0604020202020204" pitchFamily="34" charset="0"/>
                              <a:cs typeface="Arial" panose="020B0604020202020204" pitchFamily="34" charset="0"/>
                            </a:rPr>
                            <a:t>H</a:t>
                          </a:r>
                          <a:r>
                            <a:rPr lang="en-US" sz="2400" baseline="-25000" dirty="0" smtClean="0">
                              <a:solidFill>
                                <a:schemeClr val="tx1"/>
                              </a:solidFill>
                              <a:latin typeface="Arial" panose="020B0604020202020204" pitchFamily="34" charset="0"/>
                              <a:cs typeface="Arial" panose="020B0604020202020204" pitchFamily="34" charset="0"/>
                            </a:rPr>
                            <a:t>a </a:t>
                          </a:r>
                          <a:r>
                            <a:rPr lang="en-US" sz="2400" baseline="0" dirty="0" smtClean="0">
                              <a:solidFill>
                                <a:schemeClr val="tx1"/>
                              </a:solidFill>
                              <a:latin typeface="Arial" panose="020B0604020202020204" pitchFamily="34" charset="0"/>
                              <a:cs typeface="Arial" panose="020B0604020202020204" pitchFamily="34" charset="0"/>
                            </a:rPr>
                            <a:t> is true</a:t>
                          </a:r>
                          <a:r>
                            <a:rPr lang="en-US" sz="2400" baseline="-25000" dirty="0" smtClean="0">
                              <a:solidFill>
                                <a:schemeClr val="tx1"/>
                              </a:solidFill>
                              <a:latin typeface="Arial" panose="020B0604020202020204" pitchFamily="34" charset="0"/>
                              <a:cs typeface="Arial" panose="020B0604020202020204" pitchFamily="34" charset="0"/>
                            </a:rPr>
                            <a:t> </a:t>
                          </a:r>
                          <a:endParaRPr lang="en-US" sz="2400" dirty="0" smtClean="0">
                            <a:solidFill>
                              <a:schemeClr val="tx1"/>
                            </a:solidFill>
                            <a:latin typeface="Arial" panose="020B0604020202020204" pitchFamily="34" charset="0"/>
                            <a:cs typeface="Arial" panose="020B0604020202020204" pitchFamily="34" charset="0"/>
                          </a:endParaRPr>
                        </a:p>
                        <a:p>
                          <a:pPr algn="ctr"/>
                          <a:r>
                            <a:rPr lang="en-US" sz="2400" baseline="0" dirty="0" smtClean="0">
                              <a:latin typeface="Arial" panose="020B0604020202020204" pitchFamily="34" charset="0"/>
                              <a:cs typeface="Arial" panose="020B0604020202020204" pitchFamily="34" charset="0"/>
                            </a:rPr>
                            <a:t>(guilty, </a:t>
                          </a:r>
                          <a:r>
                            <a:rPr lang="en-US" sz="2400" baseline="0" dirty="0" smtClean="0">
                              <a:latin typeface="Arial" panose="020B0604020202020204" pitchFamily="34" charset="0"/>
                              <a:cs typeface="Arial" panose="020B0604020202020204" pitchFamily="34" charset="0"/>
                            </a:rPr>
                            <a:t>infected)</a:t>
                          </a:r>
                          <a:endParaRPr lang="en-US" sz="24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1188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Times New Roman" pitchFamily="18" charset="0"/>
                              <a:cs typeface="Times New Roman" pitchFamily="18" charset="0"/>
                            </a:rPr>
                            <a:t>Reject</a:t>
                          </a:r>
                          <a:r>
                            <a:rPr lang="en-US" sz="2400" b="1" baseline="0"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H</a:t>
                          </a:r>
                          <a:r>
                            <a:rPr lang="en-US" sz="2400" b="1" baseline="-25000" dirty="0" smtClean="0">
                              <a:solidFill>
                                <a:srgbClr val="FF0000"/>
                              </a:solidFill>
                              <a:latin typeface="Times New Roman" pitchFamily="18" charset="0"/>
                              <a:cs typeface="Times New Roman" pitchFamily="18" charset="0"/>
                            </a:rPr>
                            <a:t>0 </a:t>
                          </a:r>
                          <a:r>
                            <a:rPr lang="en-US" sz="2400" b="1" baseline="0" dirty="0" smtClean="0">
                              <a:solidFill>
                                <a:srgbClr val="FF0000"/>
                              </a:solidFill>
                              <a:latin typeface="Times New Roman" pitchFamily="18" charset="0"/>
                              <a:cs typeface="Times New Roman" pitchFamily="18" charset="0"/>
                            </a:rPr>
                            <a:t> </a:t>
                          </a:r>
                          <a:endParaRPr lang="en-US" sz="2400" b="1" dirty="0" smtClean="0">
                            <a:solidFill>
                              <a:srgbClr val="FF0000"/>
                            </a:solidFill>
                            <a:latin typeface="Times New Roman" pitchFamily="18" charset="0"/>
                            <a:cs typeface="Times New Roman" pitchFamily="18" charset="0"/>
                          </a:endParaRPr>
                        </a:p>
                      </a:txBody>
                      <a:tcPr anchor="ctr">
                        <a:solidFill>
                          <a:schemeClr val="accent5">
                            <a:lumMod val="20000"/>
                            <a:lumOff val="80000"/>
                          </a:schemeClr>
                        </a:solidFill>
                      </a:tcPr>
                    </a:tc>
                    <a:tc>
                      <a:txBody>
                        <a:bodyPr/>
                        <a:lstStyle/>
                        <a:p>
                          <a:endParaRPr lang="en-US"/>
                        </a:p>
                      </a:txBody>
                      <a:tcPr anchor="ctr">
                        <a:blipFill rotWithShape="0">
                          <a:blip r:embed="rId2"/>
                          <a:stretch>
                            <a:fillRect l="-102895" t="-102551" r="-105568" b="-111735"/>
                          </a:stretch>
                        </a:blipFill>
                      </a:tcPr>
                    </a:tc>
                    <a:tc>
                      <a:txBody>
                        <a:bodyPr/>
                        <a:lstStyle/>
                        <a:p>
                          <a:endParaRPr lang="en-US"/>
                        </a:p>
                      </a:txBody>
                      <a:tcPr anchor="ctr">
                        <a:blipFill rotWithShape="0">
                          <a:blip r:embed="rId2"/>
                          <a:stretch>
                            <a:fillRect l="-193008" t="-102551" r="-424" b="-111735"/>
                          </a:stretch>
                        </a:blipFill>
                      </a:tcPr>
                    </a:tc>
                  </a:tr>
                  <a:tr h="1188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Times New Roman" pitchFamily="18" charset="0"/>
                              <a:cs typeface="Times New Roman" pitchFamily="18" charset="0"/>
                            </a:rPr>
                            <a:t>Don’t Reject</a:t>
                          </a:r>
                          <a:r>
                            <a:rPr lang="en-US" sz="2400" b="1" baseline="0"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H</a:t>
                          </a:r>
                          <a:r>
                            <a:rPr lang="en-US" sz="2400" b="1" baseline="-25000" dirty="0" smtClean="0">
                              <a:solidFill>
                                <a:srgbClr val="FF0000"/>
                              </a:solidFill>
                              <a:latin typeface="Times New Roman" pitchFamily="18" charset="0"/>
                              <a:cs typeface="Times New Roman" pitchFamily="18" charset="0"/>
                            </a:rPr>
                            <a:t>0 </a:t>
                          </a:r>
                          <a:r>
                            <a:rPr lang="en-US" sz="2400" b="1" baseline="0" dirty="0" smtClean="0">
                              <a:solidFill>
                                <a:srgbClr val="FF0000"/>
                              </a:solidFill>
                              <a:latin typeface="Times New Roman" pitchFamily="18" charset="0"/>
                              <a:cs typeface="Times New Roman" pitchFamily="18" charset="0"/>
                            </a:rPr>
                            <a:t> </a:t>
                          </a:r>
                          <a:endParaRPr lang="en-US" sz="2400" b="1" dirty="0" smtClean="0">
                            <a:solidFill>
                              <a:srgbClr val="FF0000"/>
                            </a:solidFill>
                            <a:latin typeface="Times New Roman" pitchFamily="18" charset="0"/>
                            <a:cs typeface="Times New Roman" pitchFamily="18" charset="0"/>
                          </a:endParaRPr>
                        </a:p>
                        <a:p>
                          <a:pPr algn="ctr"/>
                          <a:endParaRPr lang="en-US" sz="2400" b="1" dirty="0">
                            <a:solidFill>
                              <a:srgbClr val="FF0000"/>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endParaRPr lang="en-US"/>
                        </a:p>
                      </a:txBody>
                      <a:tcPr anchor="ctr">
                        <a:blipFill rotWithShape="0">
                          <a:blip r:embed="rId2"/>
                          <a:stretch>
                            <a:fillRect l="-102895" t="-203590" r="-105568" b="-12308"/>
                          </a:stretch>
                        </a:blipFill>
                      </a:tcPr>
                    </a:tc>
                    <a:tc>
                      <a:txBody>
                        <a:bodyPr/>
                        <a:lstStyle/>
                        <a:p>
                          <a:endParaRPr lang="en-US"/>
                        </a:p>
                      </a:txBody>
                      <a:tcPr anchor="ctr">
                        <a:blipFill rotWithShape="0">
                          <a:blip r:embed="rId2"/>
                          <a:stretch>
                            <a:fillRect l="-193008" t="-203590" r="-424" b="-12308"/>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2015899" y="5113790"/>
                <a:ext cx="8597341" cy="461665"/>
              </a:xfrm>
              <a:prstGeom prst="rect">
                <a:avLst/>
              </a:prstGeom>
              <a:noFill/>
            </p:spPr>
            <p:txBody>
              <a:bodyPr wrap="square" rtlCol="0">
                <a:spAutoFit/>
              </a:bodyPr>
              <a:lstStyle/>
              <a:p>
                <a:r>
                  <a:rPr lang="en-US" sz="2400" dirty="0">
                    <a:latin typeface="Arial\"/>
                    <a:cs typeface="Times New Roman" panose="02020603050405020304" pitchFamily="18" charset="0"/>
                  </a:rPr>
                  <a:t>The three quantities: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𝑛</m:t>
                    </m:r>
                  </m:oMath>
                </a14:m>
                <a:r>
                  <a:rPr lang="en-US" sz="2400" dirty="0">
                    <a:latin typeface="Arial\"/>
                    <a:cs typeface="Times New Roman" panose="02020603050405020304" pitchFamily="18" charset="0"/>
                  </a:rPr>
                  <a:t>, </a:t>
                </a:r>
                <a14:m>
                  <m:oMath xmlns:m="http://schemas.openxmlformats.org/officeDocument/2006/math">
                    <m:r>
                      <a:rPr lang="el-GR" sz="2400" i="1" dirty="0">
                        <a:latin typeface="Cambria Math" panose="02040503050406030204" pitchFamily="18" charset="0"/>
                        <a:cs typeface="Arial" panose="020B0604020202020204" pitchFamily="34" charset="0"/>
                      </a:rPr>
                      <m:t>𝛼</m:t>
                    </m:r>
                    <m:r>
                      <a:rPr lang="en-US" sz="2400" b="0" i="0" dirty="0" smtClean="0">
                        <a:latin typeface="Cambria Math" panose="02040503050406030204" pitchFamily="18" charset="0"/>
                        <a:cs typeface="Arial" panose="020B0604020202020204" pitchFamily="34" charset="0"/>
                      </a:rPr>
                      <m:t> </m:t>
                    </m:r>
                  </m:oMath>
                </a14:m>
                <a:r>
                  <a:rPr lang="en-US" sz="2400" dirty="0">
                    <a:latin typeface="Arial\"/>
                    <a:cs typeface="Times New Roman" panose="02020603050405020304" pitchFamily="18" charset="0"/>
                  </a:rPr>
                  <a:t>and </a:t>
                </a:r>
                <a14:m>
                  <m:oMath xmlns:m="http://schemas.openxmlformats.org/officeDocument/2006/math">
                    <m:r>
                      <a:rPr lang="el-GR" sz="2400" i="1" dirty="0">
                        <a:latin typeface="Cambria Math" panose="02040503050406030204" pitchFamily="18" charset="0"/>
                        <a:cs typeface="Arial" panose="020B0604020202020204" pitchFamily="34" charset="0"/>
                      </a:rPr>
                      <m:t>𝛽</m:t>
                    </m:r>
                  </m:oMath>
                </a14:m>
                <a:r>
                  <a:rPr lang="en-US" sz="2400" dirty="0">
                    <a:latin typeface="Arial\"/>
                    <a:cs typeface="Times New Roman" panose="02020603050405020304" pitchFamily="18" charset="0"/>
                  </a:rPr>
                  <a:t> are in 3-way tug-o-war:</a:t>
                </a:r>
              </a:p>
            </p:txBody>
          </p:sp>
        </mc:Choice>
        <mc:Fallback xmlns="">
          <p:sp>
            <p:nvSpPr>
              <p:cNvPr id="4" name="TextBox 3"/>
              <p:cNvSpPr txBox="1">
                <a:spLocks noRot="1" noChangeAspect="1" noMove="1" noResize="1" noEditPoints="1" noAdjustHandles="1" noChangeArrowheads="1" noChangeShapeType="1" noTextEdit="1"/>
              </p:cNvSpPr>
              <p:nvPr/>
            </p:nvSpPr>
            <p:spPr>
              <a:xfrm>
                <a:off x="2015899" y="5113790"/>
                <a:ext cx="8597341" cy="461665"/>
              </a:xfrm>
              <a:prstGeom prst="rect">
                <a:avLst/>
              </a:prstGeom>
              <a:blipFill rotWithShape="0">
                <a:blip r:embed="rId3"/>
                <a:stretch>
                  <a:fillRect l="-1135" t="-9211" b="-30263"/>
                </a:stretch>
              </a:blipFill>
            </p:spPr>
            <p:txBody>
              <a:bodyPr/>
              <a:lstStyle/>
              <a:p>
                <a:r>
                  <a:rPr lang="en-US">
                    <a:noFill/>
                  </a:rPr>
                  <a:t> </a:t>
                </a:r>
              </a:p>
            </p:txBody>
          </p:sp>
        </mc:Fallback>
      </mc:AlternateContent>
      <p:sp>
        <p:nvSpPr>
          <p:cNvPr id="5" name="Rectangle 4"/>
          <p:cNvSpPr/>
          <p:nvPr/>
        </p:nvSpPr>
        <p:spPr>
          <a:xfrm>
            <a:off x="1635615" y="666483"/>
            <a:ext cx="9234153" cy="58477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tx2">
                    <a:lumMod val="50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Types of errors committed when testing hypothesis</a:t>
            </a:r>
          </a:p>
        </p:txBody>
      </p:sp>
      <mc:AlternateContent xmlns:mc="http://schemas.openxmlformats.org/markup-compatibility/2006" xmlns:a14="http://schemas.microsoft.com/office/drawing/2010/main">
        <mc:Choice Requires="a14">
          <p:sp>
            <p:nvSpPr>
              <p:cNvPr id="3" name="Rectangle 2"/>
              <p:cNvSpPr/>
              <p:nvPr/>
            </p:nvSpPr>
            <p:spPr>
              <a:xfrm>
                <a:off x="2531497" y="5575455"/>
                <a:ext cx="7434407" cy="1200329"/>
              </a:xfrm>
              <a:prstGeom prst="rect">
                <a:avLst/>
              </a:prstGeom>
            </p:spPr>
            <p:txBody>
              <a:bodyPr wrap="none">
                <a:spAutoFit/>
              </a:bodyPr>
              <a:lstStyle/>
              <a:p>
                <a:pPr marL="457200" indent="-457200">
                  <a:buAutoNum type="arabicPeriod"/>
                </a:pPr>
                <a:r>
                  <a:rPr lang="en-US" sz="2400" dirty="0">
                    <a:latin typeface="Arial\"/>
                    <a:cs typeface="Times New Roman" panose="02020603050405020304" pitchFamily="18" charset="0"/>
                  </a:rPr>
                  <a:t>Fix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𝑛</m:t>
                    </m:r>
                    <m:r>
                      <a:rPr lang="en-US" sz="2400" i="1" dirty="0" smtClean="0">
                        <a:latin typeface="Cambria Math" panose="02040503050406030204" pitchFamily="18" charset="0"/>
                        <a:cs typeface="Times New Roman" panose="02020603050405020304" pitchFamily="18" charset="0"/>
                      </a:rPr>
                      <m:t>:</m:t>
                    </m:r>
                  </m:oMath>
                </a14:m>
                <a:r>
                  <a:rPr lang="en-US" sz="2400" dirty="0">
                    <a:latin typeface="Arial\"/>
                    <a:cs typeface="Times New Roman" panose="02020603050405020304" pitchFamily="18" charset="0"/>
                  </a:rPr>
                  <a:t> as </a:t>
                </a:r>
                <a14:m>
                  <m:oMath xmlns:m="http://schemas.openxmlformats.org/officeDocument/2006/math">
                    <m:r>
                      <a:rPr lang="el-GR" sz="2400" i="1" dirty="0">
                        <a:latin typeface="Cambria Math" panose="02040503050406030204" pitchFamily="18" charset="0"/>
                        <a:cs typeface="Arial" panose="020B0604020202020204" pitchFamily="34" charset="0"/>
                      </a:rPr>
                      <m:t>𝛼</m:t>
                    </m:r>
                    <m:r>
                      <a:rPr lang="en-US" sz="2400" dirty="0">
                        <a:latin typeface="Cambria Math" panose="02040503050406030204" pitchFamily="18" charset="0"/>
                        <a:cs typeface="Arial" panose="020B0604020202020204" pitchFamily="34" charset="0"/>
                      </a:rPr>
                      <m:t> </m:t>
                    </m:r>
                  </m:oMath>
                </a14:m>
                <a:r>
                  <a:rPr lang="en-US" sz="2400" dirty="0">
                    <a:latin typeface="Arial\"/>
                    <a:cs typeface="Times New Roman" panose="02020603050405020304" pitchFamily="18" charset="0"/>
                  </a:rPr>
                  <a:t>increases, </a:t>
                </a:r>
                <a14:m>
                  <m:oMath xmlns:m="http://schemas.openxmlformats.org/officeDocument/2006/math">
                    <m:r>
                      <a:rPr lang="el-GR" sz="2400" i="1" dirty="0">
                        <a:latin typeface="Cambria Math" panose="02040503050406030204" pitchFamily="18" charset="0"/>
                        <a:cs typeface="Arial" panose="020B0604020202020204" pitchFamily="34" charset="0"/>
                      </a:rPr>
                      <m:t>𝛽</m:t>
                    </m:r>
                  </m:oMath>
                </a14:m>
                <a:r>
                  <a:rPr lang="en-US" sz="2400" dirty="0">
                    <a:latin typeface="Arial\"/>
                    <a:cs typeface="Times New Roman" panose="02020603050405020304" pitchFamily="18" charset="0"/>
                  </a:rPr>
                  <a:t> decreases and vice versa</a:t>
                </a:r>
              </a:p>
              <a:p>
                <a:pPr marL="457200" indent="-457200">
                  <a:buAutoNum type="arabicPeriod"/>
                </a:pPr>
                <a:r>
                  <a:rPr lang="en-US" sz="2400" dirty="0">
                    <a:latin typeface="Arial\"/>
                    <a:cs typeface="Times New Roman" panose="02020603050405020304" pitchFamily="18" charset="0"/>
                  </a:rPr>
                  <a:t>Fix </a:t>
                </a:r>
                <a14:m>
                  <m:oMath xmlns:m="http://schemas.openxmlformats.org/officeDocument/2006/math">
                    <m:r>
                      <a:rPr lang="el-GR" sz="2400" i="1" dirty="0">
                        <a:latin typeface="Cambria Math" panose="02040503050406030204" pitchFamily="18" charset="0"/>
                        <a:cs typeface="Arial" panose="020B0604020202020204" pitchFamily="34" charset="0"/>
                      </a:rPr>
                      <m:t>𝛼</m:t>
                    </m:r>
                    <m:r>
                      <a:rPr lang="en-US" sz="2400" b="0" i="0" dirty="0" smtClean="0">
                        <a:latin typeface="Cambria Math" panose="02040503050406030204" pitchFamily="18" charset="0"/>
                        <a:cs typeface="Arial" panose="020B0604020202020204" pitchFamily="34" charset="0"/>
                      </a:rPr>
                      <m:t>:</m:t>
                    </m:r>
                  </m:oMath>
                </a14:m>
                <a:r>
                  <a:rPr lang="en-US" sz="2400" dirty="0">
                    <a:latin typeface="Arial\"/>
                    <a:cs typeface="Times New Roman" panose="02020603050405020304" pitchFamily="18" charset="0"/>
                  </a:rPr>
                  <a:t> as n increases, </a:t>
                </a:r>
                <a14:m>
                  <m:oMath xmlns:m="http://schemas.openxmlformats.org/officeDocument/2006/math">
                    <m:r>
                      <a:rPr lang="el-GR" sz="2400" i="1" dirty="0">
                        <a:latin typeface="Cambria Math" panose="02040503050406030204" pitchFamily="18" charset="0"/>
                        <a:cs typeface="Arial" panose="020B0604020202020204" pitchFamily="34" charset="0"/>
                      </a:rPr>
                      <m:t>𝛽</m:t>
                    </m:r>
                  </m:oMath>
                </a14:m>
                <a:r>
                  <a:rPr lang="en-US" sz="2400" dirty="0">
                    <a:latin typeface="Arial\"/>
                    <a:cs typeface="Times New Roman" panose="02020603050405020304" pitchFamily="18" charset="0"/>
                  </a:rPr>
                  <a:t> decreases and vice versa</a:t>
                </a:r>
              </a:p>
              <a:p>
                <a:pPr marL="457200" indent="-457200">
                  <a:buAutoNum type="arabicPeriod"/>
                </a:pPr>
                <a:r>
                  <a:rPr lang="en-US" sz="2400" dirty="0">
                    <a:latin typeface="Arial\"/>
                    <a:cs typeface="Times New Roman" panose="02020603050405020304" pitchFamily="18" charset="0"/>
                  </a:rPr>
                  <a:t>Fix </a:t>
                </a:r>
                <a14:m>
                  <m:oMath xmlns:m="http://schemas.openxmlformats.org/officeDocument/2006/math">
                    <m:r>
                      <a:rPr lang="el-GR" sz="2400" i="1" dirty="0">
                        <a:latin typeface="Cambria Math" panose="02040503050406030204" pitchFamily="18" charset="0"/>
                        <a:cs typeface="Arial" panose="020B0604020202020204" pitchFamily="34" charset="0"/>
                      </a:rPr>
                      <m:t>𝛽</m:t>
                    </m:r>
                    <m:r>
                      <a:rPr lang="en-US" sz="2400" b="0" i="0" dirty="0" smtClean="0">
                        <a:latin typeface="Cambria Math" panose="02040503050406030204" pitchFamily="18" charset="0"/>
                        <a:cs typeface="Arial" panose="020B0604020202020204" pitchFamily="34" charset="0"/>
                      </a:rPr>
                      <m:t>:</m:t>
                    </m:r>
                  </m:oMath>
                </a14:m>
                <a:r>
                  <a:rPr lang="en-US" sz="2400" dirty="0">
                    <a:latin typeface="Arial\"/>
                    <a:cs typeface="Times New Roman" panose="02020603050405020304" pitchFamily="18" charset="0"/>
                  </a:rPr>
                  <a:t> as n increases, </a:t>
                </a:r>
                <a14:m>
                  <m:oMath xmlns:m="http://schemas.openxmlformats.org/officeDocument/2006/math">
                    <m:r>
                      <a:rPr lang="el-GR" sz="2400" i="1" dirty="0">
                        <a:latin typeface="Cambria Math" panose="02040503050406030204" pitchFamily="18" charset="0"/>
                        <a:cs typeface="Arial" panose="020B0604020202020204" pitchFamily="34" charset="0"/>
                      </a:rPr>
                      <m:t>𝛼</m:t>
                    </m:r>
                    <m:r>
                      <a:rPr lang="el-GR" sz="2400" i="1" dirty="0">
                        <a:latin typeface="Cambria Math" panose="02040503050406030204" pitchFamily="18" charset="0"/>
                        <a:cs typeface="Arial" panose="020B0604020202020204" pitchFamily="34" charset="0"/>
                      </a:rPr>
                      <m:t> </m:t>
                    </m:r>
                  </m:oMath>
                </a14:m>
                <a:r>
                  <a:rPr lang="en-US" sz="2400" dirty="0">
                    <a:latin typeface="Arial\"/>
                    <a:cs typeface="Times New Roman" panose="02020603050405020304" pitchFamily="18" charset="0"/>
                  </a:rPr>
                  <a:t>decreases and vice versa </a:t>
                </a:r>
                <a:endParaRPr lang="en-US" sz="2400" dirty="0">
                  <a:latin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2531497" y="5575455"/>
                <a:ext cx="7434407" cy="1200329"/>
              </a:xfrm>
              <a:prstGeom prst="rect">
                <a:avLst/>
              </a:prstGeom>
              <a:blipFill rotWithShape="0">
                <a:blip r:embed="rId4"/>
                <a:stretch>
                  <a:fillRect l="-1066" t="-3553" r="-328" b="-11168"/>
                </a:stretch>
              </a:blipFill>
            </p:spPr>
            <p:txBody>
              <a:bodyPr/>
              <a:lstStyle/>
              <a:p>
                <a:r>
                  <a:rPr lang="en-US">
                    <a:noFill/>
                  </a:rPr>
                  <a:t> </a:t>
                </a:r>
              </a:p>
            </p:txBody>
          </p:sp>
        </mc:Fallback>
      </mc:AlternateContent>
    </p:spTree>
    <p:extLst>
      <p:ext uri="{BB962C8B-B14F-4D97-AF65-F5344CB8AC3E}">
        <p14:creationId xmlns:p14="http://schemas.microsoft.com/office/powerpoint/2010/main" val="351563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7218" y="751479"/>
            <a:ext cx="8991600" cy="1938992"/>
          </a:xfrm>
          <a:prstGeom prst="rect">
            <a:avLst/>
          </a:prstGeom>
          <a:noFill/>
        </p:spPr>
        <p:txBody>
          <a:bodyPr wrap="square" rtlCol="0">
            <a:spAutoFit/>
          </a:bodyPr>
          <a:lstStyle/>
          <a:p>
            <a:pPr algn="just"/>
            <a:r>
              <a:rPr lang="en-US" sz="2400" b="1" dirty="0">
                <a:latin typeface="Arial\"/>
                <a:cs typeface="Times New Roman" pitchFamily="18" charset="0"/>
              </a:rPr>
              <a:t>Fair Packaging and Labeling </a:t>
            </a:r>
            <a:r>
              <a:rPr lang="en-US" sz="2400" dirty="0">
                <a:latin typeface="Arial\"/>
                <a:cs typeface="Times New Roman" pitchFamily="18" charset="0"/>
              </a:rPr>
              <a:t>Federal law requires that a jar of peanut butter that is labeled as containing 32 ounces must contain at least 32 ounces. A consumer advocate feels that a certain peanut butter manufacturer is shorting customers by under filling the jars.</a:t>
            </a:r>
          </a:p>
        </p:txBody>
      </p:sp>
      <p:sp>
        <p:nvSpPr>
          <p:cNvPr id="3" name="TextBox 2"/>
          <p:cNvSpPr txBox="1"/>
          <p:nvPr/>
        </p:nvSpPr>
        <p:spPr>
          <a:xfrm>
            <a:off x="1527218" y="289814"/>
            <a:ext cx="1684137" cy="461665"/>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tx1"/>
                </a:solidFill>
                <a:latin typeface="Arial\"/>
                <a:cs typeface="Times New Roman" pitchFamily="18" charset="0"/>
              </a:rPr>
              <a:t>Example:</a:t>
            </a:r>
          </a:p>
        </p:txBody>
      </p:sp>
      <p:graphicFrame>
        <p:nvGraphicFramePr>
          <p:cNvPr id="173063" name="Object 7"/>
          <p:cNvGraphicFramePr>
            <a:graphicFrameLocks noChangeAspect="1"/>
          </p:cNvGraphicFramePr>
          <p:nvPr>
            <p:extLst>
              <p:ext uri="{D42A27DB-BD31-4B8C-83A1-F6EECF244321}">
                <p14:modId xmlns:p14="http://schemas.microsoft.com/office/powerpoint/2010/main" val="2446785938"/>
              </p:ext>
            </p:extLst>
          </p:nvPr>
        </p:nvGraphicFramePr>
        <p:xfrm>
          <a:off x="1527218" y="3230609"/>
          <a:ext cx="5311775" cy="600075"/>
        </p:xfrm>
        <a:graphic>
          <a:graphicData uri="http://schemas.openxmlformats.org/presentationml/2006/ole">
            <mc:AlternateContent xmlns:mc="http://schemas.openxmlformats.org/markup-compatibility/2006">
              <mc:Choice xmlns:v="urn:schemas-microsoft-com:vml" Requires="v">
                <p:oleObj name="Equation" r:id="rId2" imgW="2222280" imgH="228600" progId="Equation.3">
                  <p:embed/>
                </p:oleObj>
              </mc:Choice>
              <mc:Fallback>
                <p:oleObj name="Equation" r:id="rId2" imgW="2222280" imgH="228600" progId="Equation.3">
                  <p:embed/>
                  <p:pic>
                    <p:nvPicPr>
                      <p:cNvPr id="0" name=""/>
                      <p:cNvPicPr>
                        <a:picLocks noChangeAspect="1" noChangeArrowheads="1"/>
                      </p:cNvPicPr>
                      <p:nvPr/>
                    </p:nvPicPr>
                    <p:blipFill>
                      <a:blip r:embed="rId3"/>
                      <a:srcRect/>
                      <a:stretch>
                        <a:fillRect/>
                      </a:stretch>
                    </p:blipFill>
                    <p:spPr bwMode="auto">
                      <a:xfrm>
                        <a:off x="1527218" y="3230609"/>
                        <a:ext cx="5311775" cy="600075"/>
                      </a:xfrm>
                      <a:prstGeom prst="rect">
                        <a:avLst/>
                      </a:prstGeom>
                      <a:noFill/>
                    </p:spPr>
                  </p:pic>
                </p:oleObj>
              </mc:Fallback>
            </mc:AlternateContent>
          </a:graphicData>
        </a:graphic>
      </p:graphicFrame>
      <p:sp>
        <p:nvSpPr>
          <p:cNvPr id="14" name="TextBox 13"/>
          <p:cNvSpPr txBox="1"/>
          <p:nvPr/>
        </p:nvSpPr>
        <p:spPr>
          <a:xfrm>
            <a:off x="1720081" y="4399187"/>
            <a:ext cx="8703972" cy="830997"/>
          </a:xfrm>
          <a:prstGeom prst="rect">
            <a:avLst/>
          </a:prstGeom>
          <a:noFill/>
        </p:spPr>
        <p:txBody>
          <a:bodyPr wrap="square" rtlCol="0">
            <a:spAutoFit/>
          </a:bodyPr>
          <a:lstStyle/>
          <a:p>
            <a:pPr algn="just"/>
            <a:r>
              <a:rPr lang="en-US" sz="2400" dirty="0">
                <a:latin typeface="Arial\"/>
                <a:cs typeface="Times New Roman" pitchFamily="18" charset="0"/>
              </a:rPr>
              <a:t>To make a type I error is to reject the manufacturer's claim that the weight is 32 ounces, while it is true.</a:t>
            </a:r>
          </a:p>
        </p:txBody>
      </p:sp>
      <p:sp>
        <p:nvSpPr>
          <p:cNvPr id="4" name="Rectangle 3"/>
          <p:cNvSpPr/>
          <p:nvPr/>
        </p:nvSpPr>
        <p:spPr>
          <a:xfrm>
            <a:off x="1527218" y="2736637"/>
            <a:ext cx="6107762" cy="461665"/>
          </a:xfrm>
          <a:prstGeom prst="rect">
            <a:avLst/>
          </a:prstGeom>
          <a:ln>
            <a:solidFill>
              <a:schemeClr val="accent5">
                <a:lumMod val="50000"/>
              </a:schemeClr>
            </a:solidFill>
          </a:ln>
        </p:spPr>
        <p:txBody>
          <a:bodyPr wrap="none">
            <a:spAutoFit/>
          </a:bodyPr>
          <a:lstStyle/>
          <a:p>
            <a:pPr algn="just"/>
            <a:r>
              <a:rPr lang="en-US" sz="2400" dirty="0">
                <a:latin typeface="Arial\"/>
                <a:cs typeface="Times New Roman" pitchFamily="18" charset="0"/>
              </a:rPr>
              <a:t>a) State the null and alternative hypotheses</a:t>
            </a:r>
          </a:p>
        </p:txBody>
      </p:sp>
      <p:sp>
        <p:nvSpPr>
          <p:cNvPr id="11" name="Rectangle 10"/>
          <p:cNvSpPr/>
          <p:nvPr/>
        </p:nvSpPr>
        <p:spPr>
          <a:xfrm>
            <a:off x="1527218" y="3870435"/>
            <a:ext cx="6272871" cy="461665"/>
          </a:xfrm>
          <a:prstGeom prst="rect">
            <a:avLst/>
          </a:prstGeom>
          <a:ln>
            <a:solidFill>
              <a:srgbClr val="002060"/>
            </a:solidFill>
          </a:ln>
        </p:spPr>
        <p:txBody>
          <a:bodyPr wrap="none">
            <a:spAutoFit/>
          </a:bodyPr>
          <a:lstStyle/>
          <a:p>
            <a:pPr algn="just"/>
            <a:r>
              <a:rPr lang="en-US" sz="2400" dirty="0">
                <a:latin typeface="Arial\"/>
                <a:cs typeface="Times New Roman" pitchFamily="18" charset="0"/>
              </a:rPr>
              <a:t>b) What does it mean to commit type I error?</a:t>
            </a:r>
          </a:p>
        </p:txBody>
      </p:sp>
      <p:sp>
        <p:nvSpPr>
          <p:cNvPr id="12" name="Rectangle 11"/>
          <p:cNvSpPr/>
          <p:nvPr/>
        </p:nvSpPr>
        <p:spPr>
          <a:xfrm>
            <a:off x="1527218" y="5269935"/>
            <a:ext cx="6340197" cy="461665"/>
          </a:xfrm>
          <a:prstGeom prst="rect">
            <a:avLst/>
          </a:prstGeom>
          <a:ln>
            <a:solidFill>
              <a:srgbClr val="002060"/>
            </a:solidFill>
          </a:ln>
        </p:spPr>
        <p:txBody>
          <a:bodyPr wrap="none">
            <a:spAutoFit/>
          </a:bodyPr>
          <a:lstStyle/>
          <a:p>
            <a:pPr algn="just"/>
            <a:r>
              <a:rPr lang="en-US" sz="2400" dirty="0">
                <a:latin typeface="Arial\"/>
                <a:cs typeface="Times New Roman" pitchFamily="18" charset="0"/>
              </a:rPr>
              <a:t>c) What does it mean to commit type II error?</a:t>
            </a:r>
          </a:p>
        </p:txBody>
      </p:sp>
      <p:sp>
        <p:nvSpPr>
          <p:cNvPr id="5" name="Rectangle 4"/>
          <p:cNvSpPr/>
          <p:nvPr/>
        </p:nvSpPr>
        <p:spPr>
          <a:xfrm>
            <a:off x="1720081" y="5780860"/>
            <a:ext cx="9304969" cy="830997"/>
          </a:xfrm>
          <a:prstGeom prst="rect">
            <a:avLst/>
          </a:prstGeom>
        </p:spPr>
        <p:txBody>
          <a:bodyPr wrap="square">
            <a:spAutoFit/>
          </a:bodyPr>
          <a:lstStyle/>
          <a:p>
            <a:pPr algn="just"/>
            <a:r>
              <a:rPr lang="en-US" sz="2400" dirty="0">
                <a:latin typeface="Arial\"/>
                <a:cs typeface="Times New Roman" pitchFamily="18" charset="0"/>
              </a:rPr>
              <a:t>To make a type II error is to not rejecting manufacturer's claim that the weight is 32 ounces, while it is wrong.</a:t>
            </a:r>
          </a:p>
        </p:txBody>
      </p:sp>
      <p:pic>
        <p:nvPicPr>
          <p:cNvPr id="7" name="Picture 6"/>
          <p:cNvPicPr>
            <a:picLocks noChangeAspect="1"/>
          </p:cNvPicPr>
          <p:nvPr/>
        </p:nvPicPr>
        <p:blipFill>
          <a:blip r:embed="rId4"/>
          <a:stretch>
            <a:fillRect/>
          </a:stretch>
        </p:blipFill>
        <p:spPr>
          <a:xfrm>
            <a:off x="7867415" y="2395491"/>
            <a:ext cx="4221491" cy="2077037"/>
          </a:xfrm>
          <a:prstGeom prst="rect">
            <a:avLst/>
          </a:prstGeom>
        </p:spPr>
      </p:pic>
    </p:spTree>
    <p:extLst>
      <p:ext uri="{BB962C8B-B14F-4D97-AF65-F5344CB8AC3E}">
        <p14:creationId xmlns:p14="http://schemas.microsoft.com/office/powerpoint/2010/main" val="246863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11" grpId="0" animBg="1"/>
      <p:bldP spid="12"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05060" y="826482"/>
            <a:ext cx="8991600" cy="1569660"/>
          </a:xfrm>
          <a:prstGeom prst="rect">
            <a:avLst/>
          </a:prstGeom>
          <a:noFill/>
        </p:spPr>
        <p:txBody>
          <a:bodyPr wrap="square" rtlCol="0">
            <a:spAutoFit/>
          </a:bodyPr>
          <a:lstStyle/>
          <a:p>
            <a:pPr algn="just"/>
            <a:r>
              <a:rPr lang="en-US" sz="2400" b="1" dirty="0">
                <a:latin typeface="Arial\"/>
                <a:cs typeface="Times New Roman" pitchFamily="18" charset="0"/>
              </a:rPr>
              <a:t>Cell phone services </a:t>
            </a:r>
            <a:r>
              <a:rPr lang="en-US" sz="2400" dirty="0">
                <a:latin typeface="Arial\"/>
                <a:cs typeface="Times New Roman" pitchFamily="18" charset="0"/>
              </a:rPr>
              <a:t>According to the CTIA- The Wireless Association, the mean monthly cell phone bill was $47.47 in 2010. A researcher suspects that the mean monthly cell phone bill is different today.</a:t>
            </a:r>
          </a:p>
        </p:txBody>
      </p:sp>
      <p:sp>
        <p:nvSpPr>
          <p:cNvPr id="16" name="TextBox 15"/>
          <p:cNvSpPr txBox="1"/>
          <p:nvPr/>
        </p:nvSpPr>
        <p:spPr>
          <a:xfrm>
            <a:off x="1305060" y="328375"/>
            <a:ext cx="1539876" cy="461665"/>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tx1"/>
                </a:solidFill>
                <a:latin typeface="Arial\"/>
                <a:cs typeface="Times New Roman" pitchFamily="18" charset="0"/>
              </a:rPr>
              <a:t>Example:</a:t>
            </a:r>
          </a:p>
        </p:txBody>
      </p:sp>
      <p:graphicFrame>
        <p:nvGraphicFramePr>
          <p:cNvPr id="17" name="Object 7"/>
          <p:cNvGraphicFramePr>
            <a:graphicFrameLocks noChangeAspect="1"/>
          </p:cNvGraphicFramePr>
          <p:nvPr>
            <p:extLst>
              <p:ext uri="{D42A27DB-BD31-4B8C-83A1-F6EECF244321}">
                <p14:modId xmlns:p14="http://schemas.microsoft.com/office/powerpoint/2010/main" val="764756676"/>
              </p:ext>
            </p:extLst>
          </p:nvPr>
        </p:nvGraphicFramePr>
        <p:xfrm>
          <a:off x="1365093" y="2977388"/>
          <a:ext cx="6544189" cy="502143"/>
        </p:xfrm>
        <a:graphic>
          <a:graphicData uri="http://schemas.openxmlformats.org/presentationml/2006/ole">
            <mc:AlternateContent xmlns:mc="http://schemas.openxmlformats.org/markup-compatibility/2006">
              <mc:Choice xmlns:v="urn:schemas-microsoft-com:vml" Requires="v">
                <p:oleObj name="Equation" r:id="rId2" imgW="2349360" imgH="228600" progId="Equation.3">
                  <p:embed/>
                </p:oleObj>
              </mc:Choice>
              <mc:Fallback>
                <p:oleObj name="Equation" r:id="rId2" imgW="2349360" imgH="2286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093" y="2977388"/>
                        <a:ext cx="6544189" cy="502143"/>
                      </a:xfrm>
                      <a:prstGeom prst="rect">
                        <a:avLst/>
                      </a:prstGeom>
                      <a:noFill/>
                    </p:spPr>
                  </p:pic>
                </p:oleObj>
              </mc:Fallback>
            </mc:AlternateContent>
          </a:graphicData>
        </a:graphic>
      </p:graphicFrame>
      <p:sp>
        <p:nvSpPr>
          <p:cNvPr id="10" name="TextBox 9"/>
          <p:cNvSpPr txBox="1"/>
          <p:nvPr/>
        </p:nvSpPr>
        <p:spPr>
          <a:xfrm>
            <a:off x="1720081" y="4164063"/>
            <a:ext cx="8703972" cy="830997"/>
          </a:xfrm>
          <a:prstGeom prst="rect">
            <a:avLst/>
          </a:prstGeom>
          <a:noFill/>
        </p:spPr>
        <p:txBody>
          <a:bodyPr wrap="square" rtlCol="0">
            <a:spAutoFit/>
          </a:bodyPr>
          <a:lstStyle/>
          <a:p>
            <a:pPr algn="just"/>
            <a:r>
              <a:rPr lang="en-US" sz="2400" dirty="0">
                <a:latin typeface="Arial\"/>
                <a:cs typeface="Times New Roman" pitchFamily="18" charset="0"/>
              </a:rPr>
              <a:t>To make a type I error is to reject the CTIA's claim that the mean monthly bill is $47.47, while it is true.</a:t>
            </a:r>
          </a:p>
        </p:txBody>
      </p:sp>
      <p:sp>
        <p:nvSpPr>
          <p:cNvPr id="11" name="Rectangle 10"/>
          <p:cNvSpPr/>
          <p:nvPr/>
        </p:nvSpPr>
        <p:spPr>
          <a:xfrm>
            <a:off x="1527218" y="2383946"/>
            <a:ext cx="6107762" cy="461665"/>
          </a:xfrm>
          <a:prstGeom prst="rect">
            <a:avLst/>
          </a:prstGeom>
          <a:ln>
            <a:solidFill>
              <a:schemeClr val="accent5">
                <a:lumMod val="50000"/>
              </a:schemeClr>
            </a:solidFill>
          </a:ln>
        </p:spPr>
        <p:txBody>
          <a:bodyPr wrap="none">
            <a:spAutoFit/>
          </a:bodyPr>
          <a:lstStyle/>
          <a:p>
            <a:pPr algn="just"/>
            <a:r>
              <a:rPr lang="en-US" sz="2400" dirty="0">
                <a:latin typeface="Arial\"/>
                <a:cs typeface="Times New Roman" pitchFamily="18" charset="0"/>
              </a:rPr>
              <a:t>a) State the null and alternative hypotheses</a:t>
            </a:r>
          </a:p>
        </p:txBody>
      </p:sp>
      <p:sp>
        <p:nvSpPr>
          <p:cNvPr id="12" name="Rectangle 11"/>
          <p:cNvSpPr/>
          <p:nvPr/>
        </p:nvSpPr>
        <p:spPr>
          <a:xfrm>
            <a:off x="1527218" y="3583059"/>
            <a:ext cx="6272871" cy="461665"/>
          </a:xfrm>
          <a:prstGeom prst="rect">
            <a:avLst/>
          </a:prstGeom>
          <a:ln>
            <a:solidFill>
              <a:srgbClr val="002060"/>
            </a:solidFill>
          </a:ln>
        </p:spPr>
        <p:txBody>
          <a:bodyPr wrap="none">
            <a:spAutoFit/>
          </a:bodyPr>
          <a:lstStyle/>
          <a:p>
            <a:pPr algn="just"/>
            <a:r>
              <a:rPr lang="en-US" sz="2400" dirty="0">
                <a:latin typeface="Arial\"/>
                <a:cs typeface="Times New Roman" pitchFamily="18" charset="0"/>
              </a:rPr>
              <a:t>b) What does it mean to commit type I error?</a:t>
            </a:r>
          </a:p>
        </p:txBody>
      </p:sp>
      <p:sp>
        <p:nvSpPr>
          <p:cNvPr id="13" name="Rectangle 12"/>
          <p:cNvSpPr/>
          <p:nvPr/>
        </p:nvSpPr>
        <p:spPr>
          <a:xfrm>
            <a:off x="1527218" y="5087063"/>
            <a:ext cx="6340197" cy="461665"/>
          </a:xfrm>
          <a:prstGeom prst="rect">
            <a:avLst/>
          </a:prstGeom>
          <a:ln>
            <a:solidFill>
              <a:srgbClr val="002060"/>
            </a:solidFill>
          </a:ln>
        </p:spPr>
        <p:txBody>
          <a:bodyPr wrap="none">
            <a:spAutoFit/>
          </a:bodyPr>
          <a:lstStyle/>
          <a:p>
            <a:pPr algn="just"/>
            <a:r>
              <a:rPr lang="en-US" sz="2400" dirty="0">
                <a:latin typeface="Arial\"/>
                <a:cs typeface="Times New Roman" pitchFamily="18" charset="0"/>
              </a:rPr>
              <a:t>c) What does it mean to commit type II error?</a:t>
            </a:r>
          </a:p>
        </p:txBody>
      </p:sp>
      <p:sp>
        <p:nvSpPr>
          <p:cNvPr id="19" name="Rectangle 18"/>
          <p:cNvSpPr/>
          <p:nvPr/>
        </p:nvSpPr>
        <p:spPr>
          <a:xfrm>
            <a:off x="1720081" y="5640167"/>
            <a:ext cx="9304969" cy="830997"/>
          </a:xfrm>
          <a:prstGeom prst="rect">
            <a:avLst/>
          </a:prstGeom>
        </p:spPr>
        <p:txBody>
          <a:bodyPr wrap="square">
            <a:spAutoFit/>
          </a:bodyPr>
          <a:lstStyle/>
          <a:p>
            <a:pPr algn="just"/>
            <a:r>
              <a:rPr lang="en-US" sz="2400" dirty="0">
                <a:latin typeface="Arial\"/>
                <a:cs typeface="Times New Roman" pitchFamily="18" charset="0"/>
              </a:rPr>
              <a:t>To make a type II error is to not rejecting CTIA's claim that the mean monthly bill is $47.47, while it is wrong.</a:t>
            </a:r>
          </a:p>
        </p:txBody>
      </p:sp>
      <p:pic>
        <p:nvPicPr>
          <p:cNvPr id="18" name="Picture 17"/>
          <p:cNvPicPr>
            <a:picLocks noChangeAspect="1"/>
          </p:cNvPicPr>
          <p:nvPr/>
        </p:nvPicPr>
        <p:blipFill>
          <a:blip r:embed="rId4"/>
          <a:stretch>
            <a:fillRect/>
          </a:stretch>
        </p:blipFill>
        <p:spPr>
          <a:xfrm>
            <a:off x="7909282" y="2157260"/>
            <a:ext cx="3957466" cy="1947133"/>
          </a:xfrm>
          <a:prstGeom prst="rect">
            <a:avLst/>
          </a:prstGeom>
        </p:spPr>
      </p:pic>
    </p:spTree>
    <p:extLst>
      <p:ext uri="{BB962C8B-B14F-4D97-AF65-F5344CB8AC3E}">
        <p14:creationId xmlns:p14="http://schemas.microsoft.com/office/powerpoint/2010/main" val="411580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914400"/>
            <a:ext cx="861091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chemeClr val="accent6">
                      <a:lumMod val="75000"/>
                    </a:schemeClr>
                  </a:solidFill>
                </a:ln>
                <a:solidFill>
                  <a:schemeClr val="tx1"/>
                </a:solidFill>
                <a:effectLst>
                  <a:outerShdw blurRad="50800" dist="39000" dir="5460000" algn="tl">
                    <a:srgbClr val="000000">
                      <a:alpha val="38000"/>
                    </a:srgbClr>
                  </a:outerShdw>
                </a:effectLst>
              </a:rPr>
              <a:t>Elementary Statistical Methods</a:t>
            </a:r>
          </a:p>
          <a:p>
            <a:pPr algn="ctr"/>
            <a:r>
              <a:rPr lang="en-US" sz="4800" b="1" dirty="0">
                <a:ln w="11430">
                  <a:solidFill>
                    <a:schemeClr val="accent6">
                      <a:lumMod val="75000"/>
                    </a:schemeClr>
                  </a:solidFill>
                </a:ln>
                <a:solidFill>
                  <a:schemeClr val="tx1"/>
                </a:solidFill>
                <a:effectLst>
                  <a:outerShdw blurRad="50800" dist="39000" dir="5460000" algn="tl">
                    <a:srgbClr val="000000">
                      <a:alpha val="38000"/>
                    </a:srgbClr>
                  </a:outerShdw>
                </a:effectLst>
              </a:rPr>
              <a:t>Chapter 8</a:t>
            </a:r>
          </a:p>
          <a:p>
            <a:pPr algn="ctr"/>
            <a:r>
              <a:rPr lang="en-US" sz="4800" b="1" dirty="0">
                <a:ln w="11430">
                  <a:solidFill>
                    <a:schemeClr val="accent6">
                      <a:lumMod val="75000"/>
                    </a:schemeClr>
                  </a:solidFill>
                </a:ln>
                <a:solidFill>
                  <a:schemeClr val="tx1"/>
                </a:solidFill>
                <a:effectLst>
                  <a:outerShdw blurRad="50800" dist="39000" dir="5460000" algn="tl">
                    <a:srgbClr val="000000">
                      <a:alpha val="38000"/>
                    </a:srgbClr>
                  </a:outerShdw>
                </a:effectLst>
              </a:rPr>
              <a:t>Hypothesis Testing for a Population Mean</a:t>
            </a:r>
          </a:p>
        </p:txBody>
      </p:sp>
      <p:sp>
        <p:nvSpPr>
          <p:cNvPr id="3" name="TextBox 2">
            <a:extLst>
              <a:ext uri="{FF2B5EF4-FFF2-40B4-BE49-F238E27FC236}">
                <a16:creationId xmlns:a16="http://schemas.microsoft.com/office/drawing/2014/main" id="{B52D3A9A-F559-498C-8445-95C77C05AB0F}"/>
              </a:ext>
            </a:extLst>
          </p:cNvPr>
          <p:cNvSpPr txBox="1"/>
          <p:nvPr/>
        </p:nvSpPr>
        <p:spPr>
          <a:xfrm>
            <a:off x="4028275" y="4276165"/>
            <a:ext cx="3907159" cy="1754326"/>
          </a:xfrm>
          <a:prstGeom prst="rect">
            <a:avLst/>
          </a:prstGeom>
          <a:noFill/>
        </p:spPr>
        <p:txBody>
          <a:bodyPr wrap="none" rtlCol="0">
            <a:spAutoFit/>
          </a:bodyPr>
          <a:lstStyle/>
          <a:p>
            <a:pPr algn="ctr"/>
            <a:r>
              <a:rPr lang="en-US" sz="3600" b="1" dirty="0">
                <a:effectLst>
                  <a:outerShdw blurRad="38100" dist="38100" dir="2700000" algn="tl">
                    <a:srgbClr val="000000">
                      <a:alpha val="43137"/>
                    </a:srgbClr>
                  </a:outerShdw>
                </a:effectLst>
              </a:rPr>
              <a:t>Slides are Made by </a:t>
            </a:r>
          </a:p>
          <a:p>
            <a:pPr algn="ctr"/>
            <a:r>
              <a:rPr lang="en-US" sz="3600" b="1" dirty="0">
                <a:solidFill>
                  <a:srgbClr val="FF0000"/>
                </a:solidFill>
                <a:effectLst>
                  <a:outerShdw blurRad="38100" dist="38100" dir="2700000" algn="tl">
                    <a:srgbClr val="000000">
                      <a:alpha val="43137"/>
                    </a:srgbClr>
                  </a:outerShdw>
                </a:effectLst>
              </a:rPr>
              <a:t>Tamer Oraby</a:t>
            </a:r>
          </a:p>
          <a:p>
            <a:pPr algn="ctr"/>
            <a:r>
              <a:rPr lang="en-US" sz="3600" b="1" dirty="0">
                <a:solidFill>
                  <a:srgbClr val="002060"/>
                </a:solidFill>
                <a:effectLst>
                  <a:outerShdw blurRad="38100" dist="38100" dir="2700000" algn="tl">
                    <a:srgbClr val="000000">
                      <a:alpha val="43137"/>
                    </a:srgbClr>
                  </a:outerShdw>
                </a:effectLst>
              </a:rPr>
              <a:t>UTRGV</a:t>
            </a:r>
          </a:p>
        </p:txBody>
      </p:sp>
    </p:spTree>
    <p:extLst>
      <p:ext uri="{BB962C8B-B14F-4D97-AF65-F5344CB8AC3E}">
        <p14:creationId xmlns:p14="http://schemas.microsoft.com/office/powerpoint/2010/main" val="144178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168013"/>
            <a:ext cx="8991600" cy="1200329"/>
          </a:xfrm>
          <a:prstGeom prst="rect">
            <a:avLst/>
          </a:prstGeom>
          <a:noFill/>
        </p:spPr>
        <p:txBody>
          <a:bodyPr wrap="square" rtlCol="0">
            <a:spAutoFit/>
          </a:bodyPr>
          <a:lstStyle/>
          <a:p>
            <a:pPr algn="just"/>
            <a:r>
              <a:rPr lang="en-US" sz="2400" b="1" dirty="0">
                <a:latin typeface="Arial\"/>
                <a:cs typeface="Times New Roman" pitchFamily="18" charset="0"/>
              </a:rPr>
              <a:t>Test Preparation </a:t>
            </a:r>
            <a:r>
              <a:rPr lang="en-US" sz="2400" dirty="0">
                <a:latin typeface="Arial\"/>
                <a:cs typeface="Times New Roman" pitchFamily="18" charset="0"/>
              </a:rPr>
              <a:t>The mean score on the SAT Math Reasoning exam is 516. A test preparation company states that the mean score of students who take its course is higher than 516.</a:t>
            </a:r>
          </a:p>
        </p:txBody>
      </p:sp>
      <p:sp>
        <p:nvSpPr>
          <p:cNvPr id="3" name="TextBox 2"/>
          <p:cNvSpPr txBox="1"/>
          <p:nvPr/>
        </p:nvSpPr>
        <p:spPr>
          <a:xfrm>
            <a:off x="1524000" y="653171"/>
            <a:ext cx="1610932" cy="461665"/>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tx1"/>
                </a:solidFill>
                <a:latin typeface="Arial\"/>
                <a:cs typeface="Times New Roman" pitchFamily="18" charset="0"/>
              </a:rPr>
              <a:t>Example :</a:t>
            </a:r>
          </a:p>
        </p:txBody>
      </p:sp>
      <p:graphicFrame>
        <p:nvGraphicFramePr>
          <p:cNvPr id="174084" name="Object 4"/>
          <p:cNvGraphicFramePr>
            <a:graphicFrameLocks noChangeAspect="1"/>
          </p:cNvGraphicFramePr>
          <p:nvPr/>
        </p:nvGraphicFramePr>
        <p:xfrm>
          <a:off x="3280156" y="3374301"/>
          <a:ext cx="5722176" cy="561654"/>
        </p:xfrm>
        <a:graphic>
          <a:graphicData uri="http://schemas.openxmlformats.org/presentationml/2006/ole">
            <mc:AlternateContent xmlns:mc="http://schemas.openxmlformats.org/markup-compatibility/2006">
              <mc:Choice xmlns:v="urn:schemas-microsoft-com:vml" Requires="v">
                <p:oleObj name="Equation" r:id="rId2" imgW="1968480" imgH="228600" progId="Equation.3">
                  <p:embed/>
                </p:oleObj>
              </mc:Choice>
              <mc:Fallback>
                <p:oleObj name="Equation" r:id="rId2" imgW="1968480" imgH="2286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156" y="3374301"/>
                        <a:ext cx="5722176" cy="561654"/>
                      </a:xfrm>
                      <a:prstGeom prst="rect">
                        <a:avLst/>
                      </a:prstGeom>
                      <a:noFill/>
                    </p:spPr>
                  </p:pic>
                </p:oleObj>
              </mc:Fallback>
            </mc:AlternateContent>
          </a:graphicData>
        </a:graphic>
      </p:graphicFrame>
      <p:sp>
        <p:nvSpPr>
          <p:cNvPr id="15" name="TextBox 14"/>
          <p:cNvSpPr txBox="1"/>
          <p:nvPr/>
        </p:nvSpPr>
        <p:spPr>
          <a:xfrm>
            <a:off x="1828800" y="2576847"/>
            <a:ext cx="83058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Arial\"/>
                <a:cs typeface="Times New Roman" pitchFamily="18" charset="0"/>
              </a:rPr>
              <a:t>(a) </a:t>
            </a:r>
            <a:r>
              <a:rPr lang="en-US" sz="2400" dirty="0">
                <a:latin typeface="Arial\"/>
                <a:cs typeface="Times New Roman" pitchFamily="18" charset="0"/>
              </a:rPr>
              <a:t>Determine the null and alternative hypothesis.</a:t>
            </a:r>
            <a:endParaRPr lang="en-US" sz="2400" dirty="0">
              <a:solidFill>
                <a:schemeClr val="tx1"/>
              </a:solidFill>
              <a:latin typeface="Arial\"/>
              <a:cs typeface="Times New Roman" pitchFamily="18" charset="0"/>
            </a:endParaRPr>
          </a:p>
        </p:txBody>
      </p:sp>
      <p:sp>
        <p:nvSpPr>
          <p:cNvPr id="16" name="TextBox 15"/>
          <p:cNvSpPr txBox="1"/>
          <p:nvPr/>
        </p:nvSpPr>
        <p:spPr>
          <a:xfrm>
            <a:off x="1713963" y="4271745"/>
            <a:ext cx="83058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Arial\"/>
                <a:cs typeface="Times New Roman" pitchFamily="18" charset="0"/>
              </a:rPr>
              <a:t>(b) </a:t>
            </a:r>
            <a:r>
              <a:rPr lang="en-US" sz="2400" dirty="0">
                <a:latin typeface="Arial\"/>
                <a:cs typeface="Times New Roman" pitchFamily="18" charset="0"/>
              </a:rPr>
              <a:t>If sample data indicate that the null hypothesis should not be rejected, state the conclusion of the company</a:t>
            </a:r>
            <a:endParaRPr lang="en-US" sz="2400" dirty="0">
              <a:solidFill>
                <a:schemeClr val="tx1"/>
              </a:solidFill>
              <a:latin typeface="Arial\"/>
              <a:cs typeface="Times New Roman" pitchFamily="18" charset="0"/>
            </a:endParaRPr>
          </a:p>
        </p:txBody>
      </p:sp>
      <mc:AlternateContent xmlns:mc="http://schemas.openxmlformats.org/markup-compatibility/2006" xmlns:a14="http://schemas.microsoft.com/office/drawing/2010/main">
        <mc:Choice Requires="a14">
          <p:sp>
            <p:nvSpPr>
              <p:cNvPr id="20" name="TextBox 19"/>
              <p:cNvSpPr txBox="1"/>
              <p:nvPr/>
            </p:nvSpPr>
            <p:spPr>
              <a:xfrm>
                <a:off x="1828800" y="5232181"/>
                <a:ext cx="8686800" cy="1200329"/>
              </a:xfrm>
              <a:prstGeom prst="rect">
                <a:avLst/>
              </a:prstGeom>
              <a:noFill/>
            </p:spPr>
            <p:txBody>
              <a:bodyPr wrap="square" rtlCol="0">
                <a:spAutoFit/>
              </a:bodyPr>
              <a:lstStyle/>
              <a:p>
                <a:pPr algn="just"/>
                <a:r>
                  <a:rPr lang="en-US" sz="2400" dirty="0">
                    <a:latin typeface="Arial\"/>
                    <a:cs typeface="Times New Roman" pitchFamily="18" charset="0"/>
                  </a:rPr>
                  <a:t>The data doesn’t provide enough evidence to (reject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itchFamily="18" charset="0"/>
                      </a:rPr>
                      <m:t>𝜇</m:t>
                    </m:r>
                    <m:r>
                      <a:rPr lang="en-US" sz="2400" b="0" i="1" smtClean="0">
                        <a:latin typeface="Cambria Math" panose="02040503050406030204" pitchFamily="18" charset="0"/>
                        <a:ea typeface="Cambria Math" panose="02040503050406030204" pitchFamily="18" charset="0"/>
                        <a:cs typeface="Times New Roman" pitchFamily="18" charset="0"/>
                      </a:rPr>
                      <m:t>=516</m:t>
                    </m:r>
                  </m:oMath>
                </a14:m>
                <a:r>
                  <a:rPr lang="en-US" sz="2400" dirty="0">
                    <a:latin typeface="Arial\"/>
                    <a:cs typeface="Times New Roman" pitchFamily="18" charset="0"/>
                  </a:rPr>
                  <a:t>) or to support the claim that the mean score of SAT Math is higher than 516.</a:t>
                </a:r>
              </a:p>
            </p:txBody>
          </p:sp>
        </mc:Choice>
        <mc:Fallback xmlns="">
          <p:sp>
            <p:nvSpPr>
              <p:cNvPr id="20" name="TextBox 19"/>
              <p:cNvSpPr txBox="1">
                <a:spLocks noRot="1" noChangeAspect="1" noMove="1" noResize="1" noEditPoints="1" noAdjustHandles="1" noChangeArrowheads="1" noChangeShapeType="1" noTextEdit="1"/>
              </p:cNvSpPr>
              <p:nvPr/>
            </p:nvSpPr>
            <p:spPr>
              <a:xfrm>
                <a:off x="1828800" y="5232181"/>
                <a:ext cx="8686800" cy="1200329"/>
              </a:xfrm>
              <a:prstGeom prst="rect">
                <a:avLst/>
              </a:prstGeom>
              <a:blipFill rotWithShape="0">
                <a:blip r:embed="rId5"/>
                <a:stretch>
                  <a:fillRect l="-1053" t="-3553" r="-1053" b="-11168"/>
                </a:stretch>
              </a:blipFill>
            </p:spPr>
            <p:txBody>
              <a:bodyPr/>
              <a:lstStyle/>
              <a:p>
                <a:r>
                  <a:rPr lang="en-US">
                    <a:noFill/>
                  </a:rPr>
                  <a:t> </a:t>
                </a:r>
              </a:p>
            </p:txBody>
          </p:sp>
        </mc:Fallback>
      </mc:AlternateContent>
    </p:spTree>
    <p:extLst>
      <p:ext uri="{BB962C8B-B14F-4D97-AF65-F5344CB8AC3E}">
        <p14:creationId xmlns:p14="http://schemas.microsoft.com/office/powerpoint/2010/main" val="19655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661374" y="4984562"/>
            <a:ext cx="83058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Arial\"/>
                <a:cs typeface="Times New Roman" pitchFamily="18" charset="0"/>
              </a:rPr>
              <a:t>(d) </a:t>
            </a:r>
            <a:r>
              <a:rPr lang="en-US" sz="2400" dirty="0">
                <a:latin typeface="Arial\"/>
                <a:cs typeface="Times New Roman" pitchFamily="18" charset="0"/>
              </a:rPr>
              <a:t>If we wanted to decrease the probability of making a Type II error, would we need to increase or decrease the level of significance?</a:t>
            </a:r>
            <a:endParaRPr lang="en-US" sz="2400" dirty="0">
              <a:solidFill>
                <a:schemeClr val="tx1"/>
              </a:solidFill>
              <a:latin typeface="Arial\"/>
              <a:cs typeface="Times New Roman"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1661374" y="6243611"/>
                <a:ext cx="5562600" cy="461665"/>
              </a:xfrm>
              <a:prstGeom prst="rect">
                <a:avLst/>
              </a:prstGeom>
              <a:noFill/>
            </p:spPr>
            <p:txBody>
              <a:bodyPr wrap="square" rtlCol="0">
                <a:spAutoFit/>
              </a:bodyPr>
              <a:lstStyle/>
              <a:p>
                <a:pPr algn="just"/>
                <a:r>
                  <a:rPr lang="en-US" sz="2400" dirty="0">
                    <a:latin typeface="Arial\"/>
                    <a:cs typeface="Times New Roman" pitchFamily="18" charset="0"/>
                  </a:rPr>
                  <a:t>Increase the level of significance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itchFamily="18" charset="0"/>
                      </a:rPr>
                      <m:t>𝛼</m:t>
                    </m:r>
                  </m:oMath>
                </a14:m>
                <a:r>
                  <a:rPr lang="en-US" sz="2400" dirty="0">
                    <a:latin typeface="Arial\"/>
                    <a:cs typeface="Times New Roman" pitchFamily="18" charset="0"/>
                  </a:rPr>
                  <a:t>.</a:t>
                </a:r>
              </a:p>
            </p:txBody>
          </p:sp>
        </mc:Choice>
        <mc:Fallback xmlns="">
          <p:sp>
            <p:nvSpPr>
              <p:cNvPr id="22" name="TextBox 21"/>
              <p:cNvSpPr txBox="1">
                <a:spLocks noRot="1" noChangeAspect="1" noMove="1" noResize="1" noEditPoints="1" noAdjustHandles="1" noChangeArrowheads="1" noChangeShapeType="1" noTextEdit="1"/>
              </p:cNvSpPr>
              <p:nvPr/>
            </p:nvSpPr>
            <p:spPr>
              <a:xfrm>
                <a:off x="1661374" y="6243611"/>
                <a:ext cx="5562600" cy="461665"/>
              </a:xfrm>
              <a:prstGeom prst="rect">
                <a:avLst/>
              </a:prstGeom>
              <a:blipFill rotWithShape="0">
                <a:blip r:embed="rId3"/>
                <a:stretch>
                  <a:fillRect l="-1754"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61375" y="883454"/>
                <a:ext cx="8305800"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Arial\"/>
                    <a:cs typeface="Times New Roman" pitchFamily="18" charset="0"/>
                  </a:rPr>
                  <a:t>(c) </a:t>
                </a:r>
                <a:r>
                  <a:rPr lang="en-US" sz="2400" dirty="0">
                    <a:latin typeface="Arial\"/>
                    <a:cs typeface="Times New Roman" pitchFamily="18" charset="0"/>
                  </a:rPr>
                  <a:t>Suppose, in fact, that the mean score of students taking the preparatory course is 522. Has a type I or type II error been made? If we tested this hypothesis at </a:t>
                </a:r>
                <a14:m>
                  <m:oMath xmlns:m="http://schemas.openxmlformats.org/officeDocument/2006/math">
                    <m:r>
                      <a:rPr lang="el-GR" sz="2400" i="1" dirty="0" smtClean="0">
                        <a:latin typeface="Cambria Math" panose="02040503050406030204" pitchFamily="18" charset="0"/>
                        <a:cs typeface="Times New Roman" pitchFamily="18" charset="0"/>
                      </a:rPr>
                      <m:t>𝛼</m:t>
                    </m:r>
                    <m:r>
                      <a:rPr lang="en-US" sz="2400" i="1" dirty="0">
                        <a:latin typeface="Cambria Math" panose="02040503050406030204" pitchFamily="18" charset="0"/>
                        <a:cs typeface="Times New Roman" pitchFamily="18" charset="0"/>
                      </a:rPr>
                      <m:t> = 0.01 </m:t>
                    </m:r>
                  </m:oMath>
                </a14:m>
                <a:r>
                  <a:rPr lang="en-US" sz="2400" dirty="0">
                    <a:latin typeface="Arial\"/>
                    <a:cs typeface="Times New Roman" pitchFamily="18" charset="0"/>
                  </a:rPr>
                  <a:t>level, what is the probability of committing a type I error?</a:t>
                </a:r>
                <a:endParaRPr lang="en-US" sz="2400" dirty="0">
                  <a:solidFill>
                    <a:schemeClr val="tx1"/>
                  </a:solidFill>
                  <a:latin typeface="Arial\"/>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61375" y="883454"/>
                <a:ext cx="8305800" cy="1569660"/>
              </a:xfrm>
              <a:prstGeom prst="rect">
                <a:avLst/>
              </a:prstGeom>
              <a:blipFill rotWithShape="0">
                <a:blip r:embed="rId4"/>
                <a:stretch>
                  <a:fillRect l="-1100" t="-2317" r="-147"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47726" y="2648595"/>
                <a:ext cx="8919539" cy="1200329"/>
              </a:xfrm>
              <a:prstGeom prst="rect">
                <a:avLst/>
              </a:prstGeom>
              <a:noFill/>
            </p:spPr>
            <p:txBody>
              <a:bodyPr wrap="square" rtlCol="0">
                <a:spAutoFit/>
              </a:bodyPr>
              <a:lstStyle/>
              <a:p>
                <a:pPr algn="just"/>
                <a:r>
                  <a:rPr lang="en-US" sz="2400" dirty="0">
                    <a:latin typeface="Arial\"/>
                    <a:cs typeface="Times New Roman" pitchFamily="18" charset="0"/>
                  </a:rPr>
                  <a:t>Since H</a:t>
                </a:r>
                <a:r>
                  <a:rPr lang="en-US" sz="2400" baseline="-25000" dirty="0">
                    <a:latin typeface="Arial\"/>
                    <a:cs typeface="Times New Roman" pitchFamily="18" charset="0"/>
                  </a:rPr>
                  <a:t>1</a:t>
                </a:r>
                <a:r>
                  <a:rPr lang="en-US" sz="2400" dirty="0">
                    <a:latin typeface="Arial\"/>
                    <a:cs typeface="Times New Roman" pitchFamily="18" charset="0"/>
                  </a:rPr>
                  <a:t> is true but we failed to reject  H</a:t>
                </a:r>
                <a:r>
                  <a:rPr lang="en-US" sz="2400" baseline="-25000" dirty="0">
                    <a:latin typeface="Arial\"/>
                    <a:cs typeface="Times New Roman" pitchFamily="18" charset="0"/>
                  </a:rPr>
                  <a:t>0 </a:t>
                </a:r>
                <a:r>
                  <a:rPr lang="en-US" sz="2400" dirty="0">
                    <a:latin typeface="Arial\"/>
                    <a:cs typeface="Times New Roman" pitchFamily="18" charset="0"/>
                  </a:rPr>
                  <a:t> then it is Type II error.</a:t>
                </a:r>
              </a:p>
              <a:p>
                <a:pPr algn="just"/>
                <a:endParaRPr lang="en-US" sz="2400" dirty="0">
                  <a:latin typeface="Arial\"/>
                  <a:cs typeface="Times New Roman" pitchFamily="18" charset="0"/>
                </a:endParaRPr>
              </a:p>
              <a:p>
                <a:pPr algn="just"/>
                <a:r>
                  <a:rPr lang="en-US" sz="2400" dirty="0">
                    <a:latin typeface="Arial\"/>
                    <a:cs typeface="Times New Roman" pitchFamily="18" charset="0"/>
                  </a:rPr>
                  <a:t>P(Type I error) = </a:t>
                </a:r>
                <a14:m>
                  <m:oMath xmlns:m="http://schemas.openxmlformats.org/officeDocument/2006/math">
                    <m:r>
                      <a:rPr lang="el-GR" sz="2400" i="1" dirty="0" smtClean="0">
                        <a:latin typeface="Cambria Math" panose="02040503050406030204" pitchFamily="18" charset="0"/>
                        <a:cs typeface="Times New Roman" pitchFamily="18" charset="0"/>
                      </a:rPr>
                      <m:t>𝛼</m:t>
                    </m:r>
                  </m:oMath>
                </a14:m>
                <a:r>
                  <a:rPr lang="en-US" sz="2400" dirty="0">
                    <a:latin typeface="Arial\"/>
                    <a:cs typeface="Times New Roman" pitchFamily="18" charset="0"/>
                  </a:rPr>
                  <a:t> = 0.01 </a:t>
                </a:r>
                <a:r>
                  <a:rPr lang="en-US" sz="2400" baseline="-25000" dirty="0">
                    <a:latin typeface="Arial\"/>
                    <a:cs typeface="Times New Roman" pitchFamily="18" charset="0"/>
                  </a:rPr>
                  <a:t> </a:t>
                </a:r>
                <a:r>
                  <a:rPr lang="en-US" sz="2400" dirty="0">
                    <a:latin typeface="Arial\"/>
                    <a:cs typeface="Times New Roman"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1647726" y="2648595"/>
                <a:ext cx="8919539" cy="1200329"/>
              </a:xfrm>
              <a:prstGeom prst="rect">
                <a:avLst/>
              </a:prstGeom>
              <a:blipFill rotWithShape="0">
                <a:blip r:embed="rId5"/>
                <a:stretch>
                  <a:fillRect l="-1025" t="-3553" b="-11168"/>
                </a:stretch>
              </a:blipFill>
            </p:spPr>
            <p:txBody>
              <a:bodyPr/>
              <a:lstStyle/>
              <a:p>
                <a:r>
                  <a:rPr lang="en-US">
                    <a:noFill/>
                  </a:rPr>
                  <a:t> </a:t>
                </a:r>
              </a:p>
            </p:txBody>
          </p:sp>
        </mc:Fallback>
      </mc:AlternateContent>
      <p:graphicFrame>
        <p:nvGraphicFramePr>
          <p:cNvPr id="7" name="Object 4"/>
          <p:cNvGraphicFramePr>
            <a:graphicFrameLocks noChangeAspect="1"/>
          </p:cNvGraphicFramePr>
          <p:nvPr>
            <p:extLst>
              <p:ext uri="{D42A27DB-BD31-4B8C-83A1-F6EECF244321}">
                <p14:modId xmlns:p14="http://schemas.microsoft.com/office/powerpoint/2010/main" val="284588779"/>
              </p:ext>
            </p:extLst>
          </p:nvPr>
        </p:nvGraphicFramePr>
        <p:xfrm>
          <a:off x="2953186" y="292440"/>
          <a:ext cx="5722176" cy="561654"/>
        </p:xfrm>
        <a:graphic>
          <a:graphicData uri="http://schemas.openxmlformats.org/presentationml/2006/ole">
            <mc:AlternateContent xmlns:mc="http://schemas.openxmlformats.org/markup-compatibility/2006">
              <mc:Choice xmlns:v="urn:schemas-microsoft-com:vml" Requires="v">
                <p:oleObj name="Equation" r:id="rId6" imgW="1968480" imgH="228600" progId="Equation.3">
                  <p:embed/>
                </p:oleObj>
              </mc:Choice>
              <mc:Fallback>
                <p:oleObj name="Equation" r:id="rId6" imgW="19684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3186" y="292440"/>
                        <a:ext cx="5722176" cy="561654"/>
                      </a:xfrm>
                      <a:prstGeom prst="rect">
                        <a:avLst/>
                      </a:prstGeom>
                      <a:noFill/>
                    </p:spPr>
                  </p:pic>
                </p:oleObj>
              </mc:Fallback>
            </mc:AlternateContent>
          </a:graphicData>
        </a:graphic>
      </p:graphicFrame>
      <p:pic>
        <p:nvPicPr>
          <p:cNvPr id="8" name="Picture 7"/>
          <p:cNvPicPr>
            <a:picLocks noChangeAspect="1"/>
          </p:cNvPicPr>
          <p:nvPr/>
        </p:nvPicPr>
        <p:blipFill>
          <a:blip r:embed="rId8"/>
          <a:stretch>
            <a:fillRect/>
          </a:stretch>
        </p:blipFill>
        <p:spPr>
          <a:xfrm>
            <a:off x="6009708" y="3064981"/>
            <a:ext cx="3957466" cy="1947133"/>
          </a:xfrm>
          <a:prstGeom prst="rect">
            <a:avLst/>
          </a:prstGeom>
        </p:spPr>
      </p:pic>
    </p:spTree>
    <p:extLst>
      <p:ext uri="{BB962C8B-B14F-4D97-AF65-F5344CB8AC3E}">
        <p14:creationId xmlns:p14="http://schemas.microsoft.com/office/powerpoint/2010/main" val="246154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1679" y="1856584"/>
            <a:ext cx="8641724" cy="707886"/>
          </a:xfrm>
          <a:prstGeom prst="rect">
            <a:avLst/>
          </a:prstGeom>
        </p:spPr>
        <p:txBody>
          <a:bodyPr wrap="square">
            <a:spAutoFit/>
          </a:bodyPr>
          <a:lstStyle/>
          <a:p>
            <a:pPr algn="ctr"/>
            <a:r>
              <a:rPr lang="en-US" sz="4000" b="1" dirty="0">
                <a:solidFill>
                  <a:srgbClr val="FF0000"/>
                </a:solidFill>
                <a:latin typeface="Arial" panose="020B0604020202020204" pitchFamily="34" charset="0"/>
                <a:cs typeface="Arial" panose="020B0604020202020204" pitchFamily="34" charset="0"/>
              </a:rPr>
              <a:t>Using the statistical software 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674" y="3294879"/>
            <a:ext cx="2539682" cy="1968254"/>
          </a:xfrm>
          <a:prstGeom prst="rect">
            <a:avLst/>
          </a:prstGeom>
        </p:spPr>
      </p:pic>
      <p:sp>
        <p:nvSpPr>
          <p:cNvPr id="4" name="Rectangle 3"/>
          <p:cNvSpPr/>
          <p:nvPr/>
        </p:nvSpPr>
        <p:spPr>
          <a:xfrm>
            <a:off x="317678" y="2940178"/>
            <a:ext cx="5685916" cy="2677656"/>
          </a:xfrm>
          <a:prstGeom prst="rect">
            <a:avLst/>
          </a:prstGeom>
        </p:spPr>
        <p:txBody>
          <a:bodyPr wrap="none">
            <a:spAutoFit/>
          </a:bodyPr>
          <a:lstStyle/>
          <a:p>
            <a:pPr marL="285750" indent="-285750">
              <a:buFont typeface="Arial" panose="020B0604020202020204" pitchFamily="34" charset="0"/>
              <a:buChar char="•"/>
            </a:pPr>
            <a:r>
              <a:rPr lang="en-US" sz="2400" dirty="0"/>
              <a:t>R is a free professional statistical software</a:t>
            </a:r>
          </a:p>
          <a:p>
            <a:pPr marL="285750" indent="-285750">
              <a:buFont typeface="Arial" panose="020B0604020202020204" pitchFamily="34" charset="0"/>
              <a:buChar char="•"/>
            </a:pPr>
            <a:r>
              <a:rPr lang="en-US" sz="2400" dirty="0"/>
              <a:t>Download and install for free from </a:t>
            </a:r>
          </a:p>
          <a:p>
            <a:r>
              <a:rPr lang="en-US" sz="2400" dirty="0">
                <a:hlinkClick r:id="rId3"/>
              </a:rPr>
              <a:t>https://www.r-project.org/</a:t>
            </a:r>
            <a:endParaRPr lang="en-US" sz="2400" dirty="0"/>
          </a:p>
          <a:p>
            <a:endParaRPr lang="en-US" sz="2400" dirty="0"/>
          </a:p>
          <a:p>
            <a:pPr marL="285750" indent="-285750">
              <a:buFont typeface="Arial" panose="020B0604020202020204" pitchFamily="34" charset="0"/>
              <a:buChar char="•"/>
            </a:pPr>
            <a:r>
              <a:rPr lang="en-US" sz="2400" dirty="0"/>
              <a:t>Free on-line R compiler</a:t>
            </a:r>
          </a:p>
          <a:p>
            <a:r>
              <a:rPr lang="en-US" sz="2400" dirty="0">
                <a:hlinkClick r:id="rId4"/>
              </a:rPr>
              <a:t>http://rextester.com/l/r_online_compiler</a:t>
            </a:r>
            <a:endParaRPr lang="en-US" sz="2400" dirty="0"/>
          </a:p>
          <a:p>
            <a:endParaRPr lang="en-US" sz="2400" dirty="0"/>
          </a:p>
        </p:txBody>
      </p:sp>
    </p:spTree>
    <p:extLst>
      <p:ext uri="{BB962C8B-B14F-4D97-AF65-F5344CB8AC3E}">
        <p14:creationId xmlns:p14="http://schemas.microsoft.com/office/powerpoint/2010/main" val="3964950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6334" y="367099"/>
            <a:ext cx="958255" cy="742648"/>
          </a:xfrm>
          <a:prstGeom prst="rect">
            <a:avLst/>
          </a:prstGeom>
        </p:spPr>
      </p:pic>
      <p:sp>
        <p:nvSpPr>
          <p:cNvPr id="8"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737966" y="1109747"/>
            <a:ext cx="10488706" cy="4893647"/>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Example: </a:t>
            </a:r>
            <a:r>
              <a:rPr lang="en-US" sz="2400" dirty="0">
                <a:latin typeface="Arial" panose="020B0604020202020204" pitchFamily="34" charset="0"/>
                <a:cs typeface="Arial" panose="020B0604020202020204" pitchFamily="34" charset="0"/>
              </a:rPr>
              <a:t>Test the hypothesis that the population mean is 20 using the SRS of size n= 24, given below. Make sure to check up the conditions of normality of the population since n&lt;30.</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Enter the variable into R</a:t>
            </a:r>
          </a:p>
          <a:p>
            <a:r>
              <a:rPr lang="en-US" sz="2400" dirty="0" err="1">
                <a:latin typeface="Arial" panose="020B0604020202020204" pitchFamily="34" charset="0"/>
                <a:cs typeface="Arial" panose="020B0604020202020204" pitchFamily="34" charset="0"/>
              </a:rPr>
              <a:t>sam</a:t>
            </a:r>
            <a:r>
              <a:rPr lang="en-US" sz="2400" dirty="0">
                <a:latin typeface="Arial" panose="020B0604020202020204" pitchFamily="34" charset="0"/>
                <a:cs typeface="Arial" panose="020B0604020202020204" pitchFamily="34" charset="0"/>
              </a:rPr>
              <a:t>=c(18.1,15.4,18.4,19.7,18.3,20.6,21.1,18.1,19.6,17.2,18.4,16.7,20.2,16.6,17.2,18.3,18.9,17.4,17.2,16.5,19.3,19.6,19.2,20.9)</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To check up normality</a:t>
            </a:r>
          </a:p>
          <a:p>
            <a:r>
              <a:rPr lang="en-US" sz="2400" dirty="0" err="1">
                <a:latin typeface="Arial" panose="020B0604020202020204" pitchFamily="34" charset="0"/>
                <a:cs typeface="Arial" panose="020B0604020202020204" pitchFamily="34" charset="0"/>
              </a:rPr>
              <a:t>qqnorm</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sam</a:t>
            </a:r>
            <a:r>
              <a:rPr lang="en-US" sz="2400" dirty="0">
                <a:latin typeface="Arial" panose="020B0604020202020204" pitchFamily="34" charset="0"/>
                <a:cs typeface="Arial" panose="020B0604020202020204" pitchFamily="34" charset="0"/>
              </a:rPr>
              <a:t>)</a:t>
            </a:r>
          </a:p>
          <a:p>
            <a:r>
              <a:rPr lang="en-US" sz="2400" dirty="0" err="1">
                <a:latin typeface="Arial" panose="020B0604020202020204" pitchFamily="34" charset="0"/>
                <a:cs typeface="Arial" panose="020B0604020202020204" pitchFamily="34" charset="0"/>
              </a:rPr>
              <a:t>qqline</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sam</a:t>
            </a:r>
            <a:r>
              <a:rPr lang="en-US" sz="2400" dirty="0">
                <a:latin typeface="Arial" panose="020B0604020202020204" pitchFamily="34" charset="0"/>
                <a:cs typeface="Arial" panose="020B0604020202020204" pitchFamily="34" charset="0"/>
              </a:rPr>
              <a:t>)</a:t>
            </a:r>
          </a:p>
          <a:p>
            <a:r>
              <a:rPr lang="en-US" sz="2400" dirty="0" err="1">
                <a:latin typeface="Arial" panose="020B0604020202020204" pitchFamily="34" charset="0"/>
                <a:cs typeface="Arial" panose="020B0604020202020204" pitchFamily="34" charset="0"/>
              </a:rPr>
              <a:t>hist</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sam</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791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6334" y="367099"/>
            <a:ext cx="958255" cy="742648"/>
          </a:xfrm>
          <a:prstGeom prst="rect">
            <a:avLst/>
          </a:prstGeom>
        </p:spPr>
      </p:pic>
      <p:sp>
        <p:nvSpPr>
          <p:cNvPr id="8"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10863" y="1472519"/>
                <a:ext cx="11681137" cy="4524315"/>
              </a:xfrm>
              <a:prstGeom prst="rect">
                <a:avLst/>
              </a:prstGeom>
            </p:spPr>
            <p:txBody>
              <a:bodyPr wrap="square">
                <a:spAutoFit/>
              </a:bodyPr>
              <a:lstStyle/>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to perform two-sided test (default) with H</a:t>
                </a:r>
                <a:r>
                  <a:rPr lang="en-US" sz="2400" b="1" baseline="-25000" dirty="0">
                    <a:latin typeface="Arial" panose="020B0604020202020204" pitchFamily="34" charset="0"/>
                    <a:cs typeface="Arial" panose="020B0604020202020204" pitchFamily="34" charset="0"/>
                  </a:rPr>
                  <a:t>0</a:t>
                </a:r>
                <a:r>
                  <a:rPr lang="en-US" sz="2400" b="1" dirty="0">
                    <a:latin typeface="Arial" panose="020B0604020202020204" pitchFamily="34" charset="0"/>
                    <a:cs typeface="Arial" panose="020B0604020202020204" pitchFamily="34" charset="0"/>
                  </a:rPr>
                  <a:t>:</a:t>
                </a:r>
                <a14:m>
                  <m:oMath xmlns:m="http://schemas.openxmlformats.org/officeDocument/2006/math">
                    <m:r>
                      <a:rPr lang="en-US" sz="2400" b="1" i="1" dirty="0" smtClean="0">
                        <a:latin typeface="Cambria Math" panose="02040503050406030204" pitchFamily="18" charset="0"/>
                        <a:ea typeface="Cambria Math" panose="02040503050406030204" pitchFamily="18" charset="0"/>
                        <a:cs typeface="Arial" panose="020B0604020202020204" pitchFamily="34" charset="0"/>
                      </a:rPr>
                      <m:t>𝝁</m:t>
                    </m:r>
                  </m:oMath>
                </a14:m>
                <a:r>
                  <a:rPr lang="en-US" sz="2400" b="1" dirty="0">
                    <a:latin typeface="Arial" panose="020B0604020202020204" pitchFamily="34" charset="0"/>
                    <a:cs typeface="Arial" panose="020B0604020202020204" pitchFamily="34" charset="0"/>
                  </a:rPr>
                  <a:t>=20 </a:t>
                </a:r>
                <a:r>
                  <a:rPr lang="en-US" sz="2400" b="1" i="1" dirty="0">
                    <a:latin typeface="Arial" panose="020B0604020202020204" pitchFamily="34" charset="0"/>
                    <a:cs typeface="Arial" panose="020B0604020202020204" pitchFamily="34" charset="0"/>
                  </a:rPr>
                  <a:t>vs</a:t>
                </a:r>
                <a:r>
                  <a:rPr lang="en-US" sz="2400" b="1" dirty="0">
                    <a:latin typeface="Arial" panose="020B0604020202020204" pitchFamily="34" charset="0"/>
                    <a:cs typeface="Arial" panose="020B0604020202020204" pitchFamily="34" charset="0"/>
                  </a:rPr>
                  <a:t> H</a:t>
                </a:r>
                <a:r>
                  <a:rPr lang="en-US" sz="2400" b="1" baseline="-25000" dirty="0">
                    <a:latin typeface="Arial" panose="020B0604020202020204" pitchFamily="34" charset="0"/>
                    <a:cs typeface="Arial" panose="020B0604020202020204" pitchFamily="34" charset="0"/>
                  </a:rPr>
                  <a:t>a</a:t>
                </a:r>
                <a:r>
                  <a:rPr lang="en-US" sz="2400" b="1" dirty="0">
                    <a:latin typeface="Arial" panose="020B0604020202020204" pitchFamily="34" charset="0"/>
                    <a:cs typeface="Arial" panose="020B0604020202020204" pitchFamily="34" charset="0"/>
                  </a:rPr>
                  <a:t>:</a:t>
                </a:r>
                <a:r>
                  <a:rPr lang="en-US" sz="2400" b="1" dirty="0">
                    <a:ea typeface="Cambria Math" panose="02040503050406030204" pitchFamily="18" charset="0"/>
                    <a:cs typeface="Arial" panose="020B0604020202020204" pitchFamily="34" charset="0"/>
                  </a:rPr>
                  <a:t> </a:t>
                </a:r>
                <a14:m>
                  <m:oMath xmlns:m="http://schemas.openxmlformats.org/officeDocument/2006/math">
                    <m:r>
                      <a:rPr lang="en-US" sz="2400" b="1" i="1" dirty="0">
                        <a:latin typeface="Cambria Math" panose="02040503050406030204" pitchFamily="18" charset="0"/>
                        <a:ea typeface="Cambria Math" panose="02040503050406030204" pitchFamily="18" charset="0"/>
                        <a:cs typeface="Arial" panose="020B0604020202020204" pitchFamily="34" charset="0"/>
                      </a:rPr>
                      <m:t>𝝁</m:t>
                    </m:r>
                    <m:r>
                      <a:rPr lang="en-US" sz="2400" b="1"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b="1" dirty="0">
                    <a:latin typeface="Arial" panose="020B0604020202020204" pitchFamily="34" charset="0"/>
                    <a:cs typeface="Arial" panose="020B0604020202020204" pitchFamily="34" charset="0"/>
                  </a:rPr>
                  <a:t> 20 and find C.I.</a:t>
                </a:r>
              </a:p>
              <a:p>
                <a:endParaRPr lang="en-US"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t.test</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sam</a:t>
                </a:r>
                <a:r>
                  <a:rPr lang="en-US" sz="2400" dirty="0">
                    <a:latin typeface="Arial" panose="020B0604020202020204" pitchFamily="34" charset="0"/>
                    <a:cs typeface="Arial" panose="020B0604020202020204" pitchFamily="34" charset="0"/>
                  </a:rPr>
                  <a:t>, mu=20)</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to perform left-sided test with H</a:t>
                </a:r>
                <a:r>
                  <a:rPr lang="en-US" sz="2400" b="1" baseline="-25000" dirty="0">
                    <a:latin typeface="Arial" panose="020B0604020202020204" pitchFamily="34" charset="0"/>
                    <a:cs typeface="Arial" panose="020B0604020202020204" pitchFamily="34" charset="0"/>
                  </a:rPr>
                  <a:t>0</a:t>
                </a:r>
                <a:r>
                  <a:rPr lang="en-US" sz="2400" b="1" dirty="0">
                    <a:latin typeface="Arial" panose="020B0604020202020204" pitchFamily="34" charset="0"/>
                    <a:cs typeface="Arial" panose="020B0604020202020204" pitchFamily="34" charset="0"/>
                  </a:rPr>
                  <a:t>:</a:t>
                </a:r>
                <a:r>
                  <a:rPr lang="en-US" sz="2400" b="1" dirty="0">
                    <a:ea typeface="Cambria Math" panose="02040503050406030204" pitchFamily="18" charset="0"/>
                    <a:cs typeface="Arial" panose="020B0604020202020204" pitchFamily="34" charset="0"/>
                  </a:rPr>
                  <a:t> </a:t>
                </a:r>
                <a14:m>
                  <m:oMath xmlns:m="http://schemas.openxmlformats.org/officeDocument/2006/math">
                    <m:r>
                      <a:rPr lang="en-US" sz="2400" b="1" i="1" dirty="0">
                        <a:latin typeface="Cambria Math" panose="02040503050406030204" pitchFamily="18" charset="0"/>
                        <a:ea typeface="Cambria Math" panose="02040503050406030204" pitchFamily="18" charset="0"/>
                        <a:cs typeface="Arial" panose="020B0604020202020204" pitchFamily="34" charset="0"/>
                      </a:rPr>
                      <m:t>𝝁</m:t>
                    </m:r>
                    <m:r>
                      <a:rPr lang="en-US" sz="2400" b="1" i="1" dirty="0">
                        <a:latin typeface="Cambria Math" panose="02040503050406030204" pitchFamily="18" charset="0"/>
                        <a:ea typeface="Cambria Math" panose="02040503050406030204" pitchFamily="18"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 20 </a:t>
                </a:r>
                <a:r>
                  <a:rPr lang="en-US" sz="2400" b="1" i="1" dirty="0">
                    <a:latin typeface="Arial" panose="020B0604020202020204" pitchFamily="34" charset="0"/>
                    <a:cs typeface="Arial" panose="020B0604020202020204" pitchFamily="34" charset="0"/>
                  </a:rPr>
                  <a:t>vs</a:t>
                </a:r>
                <a:r>
                  <a:rPr lang="en-US" sz="2400" b="1" dirty="0">
                    <a:latin typeface="Arial" panose="020B0604020202020204" pitchFamily="34" charset="0"/>
                    <a:cs typeface="Arial" panose="020B0604020202020204" pitchFamily="34" charset="0"/>
                  </a:rPr>
                  <a:t> H</a:t>
                </a:r>
                <a:r>
                  <a:rPr lang="en-US" sz="2400" b="1" baseline="-25000" dirty="0">
                    <a:latin typeface="Arial" panose="020B0604020202020204" pitchFamily="34" charset="0"/>
                    <a:cs typeface="Arial" panose="020B0604020202020204" pitchFamily="34" charset="0"/>
                  </a:rPr>
                  <a:t>a</a:t>
                </a:r>
                <a:r>
                  <a:rPr lang="en-US" sz="2400" b="1" dirty="0">
                    <a:latin typeface="Arial" panose="020B0604020202020204" pitchFamily="34" charset="0"/>
                    <a:cs typeface="Arial" panose="020B0604020202020204" pitchFamily="34" charset="0"/>
                  </a:rPr>
                  <a:t>:</a:t>
                </a:r>
                <a:r>
                  <a:rPr lang="en-US" sz="2400" b="1" dirty="0">
                    <a:ea typeface="Cambria Math" panose="02040503050406030204" pitchFamily="18" charset="0"/>
                    <a:cs typeface="Arial" panose="020B0604020202020204" pitchFamily="34" charset="0"/>
                  </a:rPr>
                  <a:t> </a:t>
                </a:r>
                <a14:m>
                  <m:oMath xmlns:m="http://schemas.openxmlformats.org/officeDocument/2006/math">
                    <m:r>
                      <a:rPr lang="en-US" sz="2400" b="1" i="1" dirty="0">
                        <a:latin typeface="Cambria Math" panose="02040503050406030204" pitchFamily="18" charset="0"/>
                        <a:ea typeface="Cambria Math" panose="02040503050406030204" pitchFamily="18" charset="0"/>
                        <a:cs typeface="Arial" panose="020B0604020202020204" pitchFamily="34" charset="0"/>
                      </a:rPr>
                      <m:t>𝝁</m:t>
                    </m:r>
                    <m:r>
                      <a:rPr lang="en-US" sz="2400" b="1" i="1" dirty="0">
                        <a:latin typeface="Cambria Math" panose="02040503050406030204" pitchFamily="18" charset="0"/>
                        <a:ea typeface="Cambria Math" panose="02040503050406030204" pitchFamily="18"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&lt; 20 and upper limit C.I.</a:t>
                </a:r>
              </a:p>
              <a:p>
                <a:endParaRPr lang="en-US"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t.test</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sam</a:t>
                </a:r>
                <a:r>
                  <a:rPr lang="en-US" sz="2400" dirty="0">
                    <a:latin typeface="Arial" panose="020B0604020202020204" pitchFamily="34" charset="0"/>
                    <a:cs typeface="Arial" panose="020B0604020202020204" pitchFamily="34" charset="0"/>
                  </a:rPr>
                  <a:t>, mu=20, alternative="less")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to perform right-sided test with H</a:t>
                </a:r>
                <a:r>
                  <a:rPr lang="en-US" sz="2400" b="1" baseline="-25000" dirty="0">
                    <a:latin typeface="Arial" panose="020B0604020202020204" pitchFamily="34" charset="0"/>
                    <a:cs typeface="Arial" panose="020B0604020202020204" pitchFamily="34" charset="0"/>
                  </a:rPr>
                  <a:t>0</a:t>
                </a:r>
                <a:r>
                  <a:rPr lang="en-US" sz="2400" b="1" dirty="0">
                    <a:latin typeface="Arial" panose="020B0604020202020204" pitchFamily="34" charset="0"/>
                    <a:cs typeface="Arial" panose="020B0604020202020204" pitchFamily="34" charset="0"/>
                  </a:rPr>
                  <a:t>:</a:t>
                </a:r>
                <a:r>
                  <a:rPr lang="en-US" sz="2400" b="1" dirty="0">
                    <a:ea typeface="Cambria Math" panose="02040503050406030204" pitchFamily="18" charset="0"/>
                    <a:cs typeface="Arial" panose="020B0604020202020204" pitchFamily="34" charset="0"/>
                  </a:rPr>
                  <a:t> </a:t>
                </a:r>
                <a14:m>
                  <m:oMath xmlns:m="http://schemas.openxmlformats.org/officeDocument/2006/math">
                    <m:r>
                      <a:rPr lang="en-US" sz="2400" b="1" i="1" dirty="0">
                        <a:latin typeface="Cambria Math" panose="02040503050406030204" pitchFamily="18" charset="0"/>
                        <a:ea typeface="Cambria Math" panose="02040503050406030204" pitchFamily="18" charset="0"/>
                        <a:cs typeface="Arial" panose="020B0604020202020204" pitchFamily="34" charset="0"/>
                      </a:rPr>
                      <m:t>𝝁</m:t>
                    </m:r>
                  </m:oMath>
                </a14:m>
                <a:r>
                  <a:rPr lang="en-US" sz="2400" b="1" dirty="0">
                    <a:latin typeface="Arial" panose="020B0604020202020204" pitchFamily="34" charset="0"/>
                    <a:cs typeface="Arial" panose="020B0604020202020204" pitchFamily="34" charset="0"/>
                  </a:rPr>
                  <a:t>= 20 </a:t>
                </a:r>
                <a:r>
                  <a:rPr lang="en-US" sz="2400" b="1" i="1" dirty="0">
                    <a:latin typeface="Arial" panose="020B0604020202020204" pitchFamily="34" charset="0"/>
                    <a:cs typeface="Arial" panose="020B0604020202020204" pitchFamily="34" charset="0"/>
                  </a:rPr>
                  <a:t>vs</a:t>
                </a:r>
                <a:r>
                  <a:rPr lang="en-US" sz="2400" b="1" dirty="0">
                    <a:latin typeface="Arial" panose="020B0604020202020204" pitchFamily="34" charset="0"/>
                    <a:cs typeface="Arial" panose="020B0604020202020204" pitchFamily="34" charset="0"/>
                  </a:rPr>
                  <a:t> H</a:t>
                </a:r>
                <a:r>
                  <a:rPr lang="en-US" sz="2400" b="1" baseline="-25000" dirty="0">
                    <a:latin typeface="Arial" panose="020B0604020202020204" pitchFamily="34" charset="0"/>
                    <a:cs typeface="Arial" panose="020B0604020202020204" pitchFamily="34" charset="0"/>
                  </a:rPr>
                  <a:t>a</a:t>
                </a:r>
                <a:r>
                  <a:rPr lang="en-US" sz="2400" b="1" dirty="0">
                    <a:latin typeface="Arial" panose="020B0604020202020204" pitchFamily="34" charset="0"/>
                    <a:cs typeface="Arial" panose="020B0604020202020204" pitchFamily="34" charset="0"/>
                  </a:rPr>
                  <a:t>:</a:t>
                </a:r>
                <a:r>
                  <a:rPr lang="en-US" sz="2400" b="1" dirty="0">
                    <a:ea typeface="Cambria Math" panose="02040503050406030204" pitchFamily="18" charset="0"/>
                    <a:cs typeface="Arial" panose="020B0604020202020204" pitchFamily="34" charset="0"/>
                  </a:rPr>
                  <a:t> </a:t>
                </a:r>
                <a14:m>
                  <m:oMath xmlns:m="http://schemas.openxmlformats.org/officeDocument/2006/math">
                    <m:r>
                      <a:rPr lang="en-US" sz="2400" b="1" i="1" dirty="0" smtClean="0">
                        <a:latin typeface="Cambria Math" panose="02040503050406030204" pitchFamily="18" charset="0"/>
                        <a:ea typeface="Cambria Math" panose="02040503050406030204" pitchFamily="18" charset="0"/>
                        <a:cs typeface="Arial" panose="020B0604020202020204" pitchFamily="34" charset="0"/>
                      </a:rPr>
                      <m:t>𝝁</m:t>
                    </m:r>
                  </m:oMath>
                </a14:m>
                <a:r>
                  <a:rPr lang="en-US" sz="2400" b="1" dirty="0">
                    <a:latin typeface="Arial" panose="020B0604020202020204" pitchFamily="34" charset="0"/>
                    <a:cs typeface="Arial" panose="020B0604020202020204" pitchFamily="34" charset="0"/>
                  </a:rPr>
                  <a:t>&gt;20 and lower limit C.I.</a:t>
                </a:r>
              </a:p>
              <a:p>
                <a:endParaRPr lang="en-US"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t.test</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sam</a:t>
                </a:r>
                <a:r>
                  <a:rPr lang="en-US" sz="2400" dirty="0">
                    <a:latin typeface="Arial" panose="020B0604020202020204" pitchFamily="34" charset="0"/>
                    <a:cs typeface="Arial" panose="020B0604020202020204" pitchFamily="34" charset="0"/>
                  </a:rPr>
                  <a:t>, mu=20, alternative="greater")</a:t>
                </a:r>
              </a:p>
            </p:txBody>
          </p:sp>
        </mc:Choice>
        <mc:Fallback xmlns="">
          <p:sp>
            <p:nvSpPr>
              <p:cNvPr id="2" name="Rectangle 1"/>
              <p:cNvSpPr>
                <a:spLocks noRot="1" noChangeAspect="1" noMove="1" noResize="1" noEditPoints="1" noAdjustHandles="1" noChangeArrowheads="1" noChangeShapeType="1" noTextEdit="1"/>
              </p:cNvSpPr>
              <p:nvPr/>
            </p:nvSpPr>
            <p:spPr>
              <a:xfrm>
                <a:off x="510863" y="1472519"/>
                <a:ext cx="11681137" cy="4524315"/>
              </a:xfrm>
              <a:prstGeom prst="rect">
                <a:avLst/>
              </a:prstGeom>
              <a:blipFill rotWithShape="0">
                <a:blip r:embed="rId3"/>
                <a:stretch>
                  <a:fillRect l="-835" b="-2291"/>
                </a:stretch>
              </a:blipFill>
            </p:spPr>
            <p:txBody>
              <a:bodyPr/>
              <a:lstStyle/>
              <a:p>
                <a:r>
                  <a:rPr lang="en-US">
                    <a:noFill/>
                  </a:rPr>
                  <a:t> </a:t>
                </a:r>
              </a:p>
            </p:txBody>
          </p:sp>
        </mc:Fallback>
      </mc:AlternateContent>
    </p:spTree>
    <p:extLst>
      <p:ext uri="{BB962C8B-B14F-4D97-AF65-F5344CB8AC3E}">
        <p14:creationId xmlns:p14="http://schemas.microsoft.com/office/powerpoint/2010/main" val="3467625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9406" y="2808514"/>
            <a:ext cx="5308184" cy="923330"/>
          </a:xfrm>
          <a:prstGeom prst="rect">
            <a:avLst/>
          </a:prstGeom>
          <a:noFill/>
        </p:spPr>
        <p:txBody>
          <a:bodyPr wrap="non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End of Chapter 8</a:t>
            </a:r>
          </a:p>
        </p:txBody>
      </p:sp>
    </p:spTree>
    <p:extLst>
      <p:ext uri="{BB962C8B-B14F-4D97-AF65-F5344CB8AC3E}">
        <p14:creationId xmlns:p14="http://schemas.microsoft.com/office/powerpoint/2010/main" val="142627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422860"/>
            <a:ext cx="8686800" cy="584775"/>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tx1">
                    <a:lumMod val="75000"/>
                    <a:lumOff val="2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8.1 Definition and Procedure</a:t>
            </a:r>
          </a:p>
        </p:txBody>
      </p:sp>
      <mc:AlternateContent xmlns:mc="http://schemas.openxmlformats.org/markup-compatibility/2006" xmlns:a14="http://schemas.microsoft.com/office/drawing/2010/main">
        <mc:Choice Requires="a14">
          <p:sp>
            <p:nvSpPr>
              <p:cNvPr id="2" name="TextBox 1"/>
              <p:cNvSpPr txBox="1"/>
              <p:nvPr/>
            </p:nvSpPr>
            <p:spPr>
              <a:xfrm>
                <a:off x="1752600" y="1108660"/>
                <a:ext cx="8534400" cy="2308324"/>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Hypothesis testing is a procedure based on sample evidence and probability used to examine a statement about a parameter (here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Arial" panose="020B0604020202020204" pitchFamily="34" charset="0"/>
                      </a:rPr>
                      <m:t>𝜇</m:t>
                    </m:r>
                  </m:oMath>
                </a14:m>
                <a:r>
                  <a:rPr lang="en-US" sz="24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It is made from </a:t>
                </a:r>
                <a:r>
                  <a:rPr lang="en-US" sz="2400" dirty="0">
                    <a:solidFill>
                      <a:srgbClr val="FF0000"/>
                    </a:solidFill>
                    <a:latin typeface="Arial" panose="020B0604020202020204" pitchFamily="34" charset="0"/>
                    <a:cs typeface="Arial" panose="020B0604020202020204" pitchFamily="34" charset="0"/>
                  </a:rPr>
                  <a:t>5</a:t>
                </a:r>
                <a:r>
                  <a:rPr lang="en-US" sz="2400" dirty="0">
                    <a:latin typeface="Arial" panose="020B0604020202020204" pitchFamily="34" charset="0"/>
                    <a:cs typeface="Arial" panose="020B0604020202020204" pitchFamily="34" charset="0"/>
                  </a:rPr>
                  <a:t> steps to test that the mean is either </a:t>
                </a:r>
                <a:r>
                  <a:rPr lang="en-US" sz="2400" u="sng" dirty="0">
                    <a:latin typeface="Arial" panose="020B0604020202020204" pitchFamily="34" charset="0"/>
                    <a:cs typeface="Arial" panose="020B0604020202020204" pitchFamily="34" charset="0"/>
                  </a:rPr>
                  <a:t>more than</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less than</a:t>
                </a:r>
                <a:r>
                  <a:rPr lang="en-US" sz="2400" dirty="0">
                    <a:latin typeface="Arial" panose="020B0604020202020204" pitchFamily="34" charset="0"/>
                    <a:cs typeface="Arial" panose="020B0604020202020204" pitchFamily="34" charset="0"/>
                  </a:rPr>
                  <a:t> or </a:t>
                </a:r>
                <a:r>
                  <a:rPr lang="en-US" sz="2400" u="sng" dirty="0">
                    <a:latin typeface="Arial" panose="020B0604020202020204" pitchFamily="34" charset="0"/>
                    <a:cs typeface="Arial" panose="020B0604020202020204" pitchFamily="34" charset="0"/>
                  </a:rPr>
                  <a:t>not equal to</a:t>
                </a:r>
                <a:r>
                  <a:rPr lang="en-US" sz="2400" dirty="0">
                    <a:latin typeface="Arial" panose="020B0604020202020204" pitchFamily="34" charset="0"/>
                    <a:cs typeface="Arial" panose="020B0604020202020204" pitchFamily="34" charset="0"/>
                  </a:rPr>
                  <a:t> some given number/quantity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itchFamily="18" charset="0"/>
                          </a:rPr>
                        </m:ctrlPr>
                      </m:sSubPr>
                      <m:e>
                        <m:r>
                          <a:rPr lang="en-US" sz="2400" i="1">
                            <a:latin typeface="Cambria Math" panose="02040503050406030204" pitchFamily="18" charset="0"/>
                            <a:ea typeface="Cambria Math" panose="02040503050406030204" pitchFamily="18" charset="0"/>
                            <a:cs typeface="Times New Roman" pitchFamily="18" charset="0"/>
                          </a:rPr>
                          <m:t>𝜇</m:t>
                        </m:r>
                      </m:e>
                      <m:sub>
                        <m:r>
                          <a:rPr lang="en-US" sz="2400" i="1">
                            <a:latin typeface="Cambria Math" panose="02040503050406030204" pitchFamily="18" charset="0"/>
                            <a:ea typeface="Cambria Math" panose="02040503050406030204" pitchFamily="18" charset="0"/>
                            <a:cs typeface="Times New Roman" pitchFamily="18" charset="0"/>
                          </a:rPr>
                          <m:t>0</m:t>
                        </m:r>
                      </m:sub>
                    </m:sSub>
                    <m:r>
                      <a:rPr lang="en-US" sz="2400" b="0" i="0" smtClean="0">
                        <a:latin typeface="Cambria Math" panose="02040503050406030204" pitchFamily="18" charset="0"/>
                        <a:ea typeface="Cambria Math" panose="02040503050406030204" pitchFamily="18" charset="0"/>
                        <a:cs typeface="Times New Roman" pitchFamily="18" charset="0"/>
                      </a:rPr>
                      <m:t>.</m:t>
                    </m:r>
                  </m:oMath>
                </a14:m>
                <a:endParaRPr lang="en-US" sz="24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752600" y="1108660"/>
                <a:ext cx="8534400" cy="2308324"/>
              </a:xfrm>
              <a:prstGeom prst="rect">
                <a:avLst/>
              </a:prstGeom>
              <a:blipFill rotWithShape="0">
                <a:blip r:embed="rId2"/>
                <a:stretch>
                  <a:fillRect l="-1000" t="-1847" r="-1071" b="-1319"/>
                </a:stretch>
              </a:blipFill>
            </p:spPr>
            <p:txBody>
              <a:bodyPr/>
              <a:lstStyle/>
              <a:p>
                <a:r>
                  <a:rPr lang="en-US">
                    <a:noFill/>
                  </a:rPr>
                  <a:t> </a:t>
                </a:r>
              </a:p>
            </p:txBody>
          </p:sp>
        </mc:Fallback>
      </mc:AlternateContent>
      <p:sp>
        <p:nvSpPr>
          <p:cNvPr id="6" name="Rectangle 5"/>
          <p:cNvSpPr/>
          <p:nvPr/>
        </p:nvSpPr>
        <p:spPr>
          <a:xfrm>
            <a:off x="1524000" y="3451882"/>
            <a:ext cx="1524000" cy="58477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tx2">
                    <a:lumMod val="50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Step 1:</a:t>
            </a:r>
          </a:p>
        </p:txBody>
      </p:sp>
      <p:sp>
        <p:nvSpPr>
          <p:cNvPr id="7" name="TextBox 6"/>
          <p:cNvSpPr txBox="1"/>
          <p:nvPr/>
        </p:nvSpPr>
        <p:spPr>
          <a:xfrm>
            <a:off x="3262693" y="3514954"/>
            <a:ext cx="3276600"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Define the </a:t>
            </a:r>
            <a:r>
              <a:rPr lang="en-US" sz="2400" dirty="0">
                <a:highlight>
                  <a:srgbClr val="FFFF00"/>
                </a:highlight>
                <a:latin typeface="Arial" panose="020B0604020202020204" pitchFamily="34" charset="0"/>
                <a:cs typeface="Arial" panose="020B0604020202020204" pitchFamily="34" charset="0"/>
              </a:rPr>
              <a:t>hypothesis</a:t>
            </a:r>
          </a:p>
        </p:txBody>
      </p:sp>
      <mc:AlternateContent xmlns:mc="http://schemas.openxmlformats.org/markup-compatibility/2006" xmlns:a14="http://schemas.microsoft.com/office/drawing/2010/main">
        <mc:Choice Requires="a14">
          <p:sp>
            <p:nvSpPr>
              <p:cNvPr id="10" name="Rectangle 9"/>
              <p:cNvSpPr/>
              <p:nvPr/>
            </p:nvSpPr>
            <p:spPr>
              <a:xfrm>
                <a:off x="2460012" y="6177500"/>
                <a:ext cx="1669535" cy="461665"/>
              </a:xfrm>
              <a:prstGeom prst="rect">
                <a:avLst/>
              </a:prstGeom>
            </p:spPr>
            <p:txBody>
              <a:bodyPr wrap="square">
                <a:spAutoFit/>
              </a:bodyPr>
              <a:lstStyle/>
              <a:p>
                <a:pPr lvl="0"/>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itchFamily="18" charset="0"/>
                      </a:rPr>
                      <m:t>𝜇</m:t>
                    </m:r>
                    <m:r>
                      <a:rPr lang="en-US" sz="2400" i="1">
                        <a:latin typeface="Cambria Math" panose="02040503050406030204" pitchFamily="18" charset="0"/>
                        <a:ea typeface="Cambria Math" panose="02040503050406030204" pitchFamily="18" charset="0"/>
                        <a:cs typeface="Times New Roman" pitchFamily="18" charset="0"/>
                      </a:rPr>
                      <m:t>=</m:t>
                    </m:r>
                    <m:sSub>
                      <m:sSubPr>
                        <m:ctrlPr>
                          <a:rPr lang="en-US" sz="2400" i="1">
                            <a:latin typeface="Cambria Math" panose="02040503050406030204" pitchFamily="18" charset="0"/>
                            <a:ea typeface="Cambria Math" panose="02040503050406030204" pitchFamily="18" charset="0"/>
                            <a:cs typeface="Times New Roman" pitchFamily="18" charset="0"/>
                          </a:rPr>
                        </m:ctrlPr>
                      </m:sSubPr>
                      <m:e>
                        <m:r>
                          <a:rPr lang="en-US" sz="2400" i="1">
                            <a:latin typeface="Cambria Math" panose="02040503050406030204" pitchFamily="18" charset="0"/>
                            <a:ea typeface="Cambria Math" panose="02040503050406030204" pitchFamily="18" charset="0"/>
                            <a:cs typeface="Times New Roman" pitchFamily="18" charset="0"/>
                          </a:rPr>
                          <m:t>𝜇</m:t>
                        </m:r>
                      </m:e>
                      <m:sub>
                        <m:r>
                          <a:rPr lang="en-US" sz="2400" i="1">
                            <a:latin typeface="Cambria Math" panose="02040503050406030204" pitchFamily="18" charset="0"/>
                            <a:ea typeface="Cambria Math" panose="02040503050406030204" pitchFamily="18" charset="0"/>
                            <a:cs typeface="Times New Roman" pitchFamily="18" charset="0"/>
                          </a:rPr>
                          <m:t>0</m:t>
                        </m:r>
                      </m:sub>
                    </m:sSub>
                  </m:oMath>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2460012" y="6177500"/>
                <a:ext cx="1669535" cy="461665"/>
              </a:xfrm>
              <a:prstGeom prst="rect">
                <a:avLst/>
              </a:prstGeom>
              <a:blipFill rotWithShape="0">
                <a:blip r:embed="rId3"/>
                <a:stretch>
                  <a:fillRect l="-5861" t="-11842" b="-27632"/>
                </a:stretch>
              </a:blipFill>
            </p:spPr>
            <p:txBody>
              <a:bodyPr/>
              <a:lstStyle/>
              <a:p>
                <a:r>
                  <a:rPr lang="en-US">
                    <a:noFill/>
                  </a:rPr>
                  <a:t> </a:t>
                </a:r>
              </a:p>
            </p:txBody>
          </p:sp>
        </mc:Fallback>
      </mc:AlternateContent>
      <p:sp>
        <p:nvSpPr>
          <p:cNvPr id="11" name="Rectangle 10"/>
          <p:cNvSpPr/>
          <p:nvPr/>
        </p:nvSpPr>
        <p:spPr>
          <a:xfrm>
            <a:off x="1676400" y="4071556"/>
            <a:ext cx="3100529" cy="461665"/>
          </a:xfrm>
          <a:prstGeom prst="rect">
            <a:avLst/>
          </a:prstGeom>
        </p:spPr>
        <p:txBody>
          <a:bodyPr wrap="none">
            <a:spAutoFit/>
          </a:bodyPr>
          <a:lstStyle/>
          <a:p>
            <a:pPr lvl="0"/>
            <a:r>
              <a:rPr lang="en-US" sz="2400" b="1" dirty="0">
                <a:solidFill>
                  <a:srgbClr val="FF0000"/>
                </a:solidFill>
                <a:latin typeface="Arial" panose="020B0604020202020204" pitchFamily="34" charset="0"/>
                <a:cs typeface="Arial" panose="020B0604020202020204" pitchFamily="34" charset="0"/>
              </a:rPr>
              <a:t>Null hypothesis (H</a:t>
            </a:r>
            <a:r>
              <a:rPr lang="en-US" sz="2400" b="1" baseline="-25000" dirty="0">
                <a:solidFill>
                  <a:srgbClr val="FF0000"/>
                </a:solidFill>
                <a:latin typeface="Arial" panose="020B0604020202020204" pitchFamily="34" charset="0"/>
                <a:cs typeface="Arial" panose="020B0604020202020204" pitchFamily="34" charset="0"/>
              </a:rPr>
              <a:t>0</a:t>
            </a:r>
            <a:r>
              <a:rPr lang="en-US" sz="2400" b="1" dirty="0">
                <a:solidFill>
                  <a:srgbClr val="FF0000"/>
                </a:solidFill>
                <a:latin typeface="Arial" panose="020B0604020202020204" pitchFamily="34" charset="0"/>
                <a:cs typeface="Arial" panose="020B0604020202020204" pitchFamily="34" charset="0"/>
              </a:rPr>
              <a:t>)</a:t>
            </a:r>
          </a:p>
        </p:txBody>
      </p:sp>
      <p:sp>
        <p:nvSpPr>
          <p:cNvPr id="12" name="TextBox 11"/>
          <p:cNvSpPr txBox="1"/>
          <p:nvPr/>
        </p:nvSpPr>
        <p:spPr>
          <a:xfrm>
            <a:off x="5206036" y="5162444"/>
            <a:ext cx="759854" cy="646331"/>
          </a:xfrm>
          <a:prstGeom prst="rect">
            <a:avLst/>
          </a:prstGeom>
          <a:noFill/>
        </p:spPr>
        <p:txBody>
          <a:bodyPr wrap="square" rtlCol="0">
            <a:spAutoFit/>
          </a:bodyPr>
          <a:lstStyle/>
          <a:p>
            <a:r>
              <a:rPr lang="en-US" sz="3600" b="1" i="1" dirty="0">
                <a:solidFill>
                  <a:srgbClr val="FF0000"/>
                </a:solidFill>
                <a:latin typeface="Book Antiqua" panose="02040602050305030304" pitchFamily="18" charset="0"/>
                <a:cs typeface="Arial" panose="020B0604020202020204" pitchFamily="34" charset="0"/>
              </a:rPr>
              <a:t>vs</a:t>
            </a:r>
          </a:p>
        </p:txBody>
      </p:sp>
      <p:sp>
        <p:nvSpPr>
          <p:cNvPr id="19" name="Rectangle 18"/>
          <p:cNvSpPr/>
          <p:nvPr/>
        </p:nvSpPr>
        <p:spPr>
          <a:xfrm>
            <a:off x="6192448" y="4071556"/>
            <a:ext cx="4934898" cy="461665"/>
          </a:xfrm>
          <a:prstGeom prst="rect">
            <a:avLst/>
          </a:prstGeom>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Alternative hypothesis (H</a:t>
            </a:r>
            <a:r>
              <a:rPr lang="en-US" sz="2400" b="1" baseline="-25000" dirty="0">
                <a:solidFill>
                  <a:srgbClr val="FF0000"/>
                </a:solidFill>
                <a:latin typeface="Arial" panose="020B0604020202020204" pitchFamily="34" charset="0"/>
                <a:cs typeface="Arial" panose="020B0604020202020204" pitchFamily="34" charset="0"/>
              </a:rPr>
              <a:t>1 </a:t>
            </a:r>
            <a:r>
              <a:rPr lang="en-US" sz="2400" b="1" dirty="0">
                <a:solidFill>
                  <a:srgbClr val="FF0000"/>
                </a:solidFill>
                <a:latin typeface="Arial" panose="020B0604020202020204" pitchFamily="34" charset="0"/>
                <a:cs typeface="Arial" panose="020B0604020202020204" pitchFamily="34" charset="0"/>
              </a:rPr>
              <a:t>or</a:t>
            </a:r>
            <a:r>
              <a:rPr lang="en-US" sz="2400" b="1" baseline="30000" dirty="0">
                <a:solidFill>
                  <a:srgbClr val="FF000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H</a:t>
            </a:r>
            <a:r>
              <a:rPr lang="en-US" sz="2400" b="1" baseline="-25000" dirty="0">
                <a:solidFill>
                  <a:srgbClr val="FF0000"/>
                </a:solidFill>
                <a:latin typeface="Arial" panose="020B0604020202020204" pitchFamily="34" charset="0"/>
                <a:cs typeface="Arial" panose="020B0604020202020204" pitchFamily="34" charset="0"/>
              </a:rPr>
              <a:t>a</a:t>
            </a:r>
            <a:r>
              <a:rPr lang="en-US" sz="2400" b="1" dirty="0">
                <a:solidFill>
                  <a:srgbClr val="FF000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0" name="Rectangle 19"/>
              <p:cNvSpPr/>
              <p:nvPr/>
            </p:nvSpPr>
            <p:spPr>
              <a:xfrm>
                <a:off x="7287295" y="4777492"/>
                <a:ext cx="1669535" cy="461665"/>
              </a:xfrm>
              <a:prstGeom prst="rect">
                <a:avLst/>
              </a:prstGeom>
            </p:spPr>
            <p:txBody>
              <a:bodyPr wrap="square">
                <a:spAutoFit/>
              </a:bodyPr>
              <a:lstStyle/>
              <a:p>
                <a:pPr lvl="0"/>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itchFamily="18" charset="0"/>
                      </a:rPr>
                      <m:t>𝜇</m:t>
                    </m:r>
                    <m:r>
                      <a:rPr lang="en-US" sz="2400" b="0" i="1" smtClean="0">
                        <a:latin typeface="Cambria Math" panose="02040503050406030204" pitchFamily="18" charset="0"/>
                        <a:ea typeface="Cambria Math" panose="02040503050406030204" pitchFamily="18" charset="0"/>
                        <a:cs typeface="Times New Roman" pitchFamily="18" charset="0"/>
                      </a:rPr>
                      <m:t>&gt;</m:t>
                    </m:r>
                    <m:sSub>
                      <m:sSubPr>
                        <m:ctrlPr>
                          <a:rPr lang="en-US" sz="2400" i="1">
                            <a:latin typeface="Cambria Math" panose="02040503050406030204" pitchFamily="18" charset="0"/>
                            <a:ea typeface="Cambria Math" panose="02040503050406030204" pitchFamily="18" charset="0"/>
                            <a:cs typeface="Times New Roman" pitchFamily="18" charset="0"/>
                          </a:rPr>
                        </m:ctrlPr>
                      </m:sSubPr>
                      <m:e>
                        <m:r>
                          <a:rPr lang="en-US" sz="2400" i="1">
                            <a:latin typeface="Cambria Math" panose="02040503050406030204" pitchFamily="18" charset="0"/>
                            <a:ea typeface="Cambria Math" panose="02040503050406030204" pitchFamily="18" charset="0"/>
                            <a:cs typeface="Times New Roman" pitchFamily="18" charset="0"/>
                          </a:rPr>
                          <m:t>𝜇</m:t>
                        </m:r>
                      </m:e>
                      <m:sub>
                        <m:r>
                          <a:rPr lang="en-US" sz="2400" i="1">
                            <a:latin typeface="Cambria Math" panose="02040503050406030204" pitchFamily="18" charset="0"/>
                            <a:ea typeface="Cambria Math" panose="02040503050406030204" pitchFamily="18" charset="0"/>
                            <a:cs typeface="Times New Roman" pitchFamily="18" charset="0"/>
                          </a:rPr>
                          <m:t>0</m:t>
                        </m:r>
                      </m:sub>
                    </m:sSub>
                  </m:oMath>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7287295" y="4777492"/>
                <a:ext cx="1669535" cy="461665"/>
              </a:xfrm>
              <a:prstGeom prst="rect">
                <a:avLst/>
              </a:prstGeom>
              <a:blipFill rotWithShape="0">
                <a:blip r:embed="rId4"/>
                <a:stretch>
                  <a:fillRect l="-5474" t="-12000" b="-2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287292" y="5458907"/>
                <a:ext cx="1669535" cy="461665"/>
              </a:xfrm>
              <a:prstGeom prst="rect">
                <a:avLst/>
              </a:prstGeom>
            </p:spPr>
            <p:txBody>
              <a:bodyPr wrap="square">
                <a:spAutoFit/>
              </a:bodyPr>
              <a:lstStyle/>
              <a:p>
                <a:pPr lvl="0"/>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itchFamily="18" charset="0"/>
                      </a:rPr>
                      <m:t>𝜇</m:t>
                    </m:r>
                    <m:r>
                      <a:rPr lang="en-US" sz="2400" b="0" i="1" smtClean="0">
                        <a:latin typeface="Cambria Math" panose="02040503050406030204" pitchFamily="18" charset="0"/>
                        <a:ea typeface="Cambria Math" panose="02040503050406030204" pitchFamily="18" charset="0"/>
                        <a:cs typeface="Times New Roman" pitchFamily="18" charset="0"/>
                      </a:rPr>
                      <m:t>&lt;</m:t>
                    </m:r>
                    <m:sSub>
                      <m:sSubPr>
                        <m:ctrlPr>
                          <a:rPr lang="en-US" sz="2400" i="1">
                            <a:latin typeface="Cambria Math" panose="02040503050406030204" pitchFamily="18" charset="0"/>
                            <a:ea typeface="Cambria Math" panose="02040503050406030204" pitchFamily="18" charset="0"/>
                            <a:cs typeface="Times New Roman" pitchFamily="18" charset="0"/>
                          </a:rPr>
                        </m:ctrlPr>
                      </m:sSubPr>
                      <m:e>
                        <m:r>
                          <a:rPr lang="en-US" sz="2400" i="1">
                            <a:latin typeface="Cambria Math" panose="02040503050406030204" pitchFamily="18" charset="0"/>
                            <a:ea typeface="Cambria Math" panose="02040503050406030204" pitchFamily="18" charset="0"/>
                            <a:cs typeface="Times New Roman" pitchFamily="18" charset="0"/>
                          </a:rPr>
                          <m:t>𝜇</m:t>
                        </m:r>
                      </m:e>
                      <m:sub>
                        <m:r>
                          <a:rPr lang="en-US" sz="2400" i="1">
                            <a:latin typeface="Cambria Math" panose="02040503050406030204" pitchFamily="18" charset="0"/>
                            <a:ea typeface="Cambria Math" panose="02040503050406030204" pitchFamily="18" charset="0"/>
                            <a:cs typeface="Times New Roman" pitchFamily="18" charset="0"/>
                          </a:rPr>
                          <m:t>0</m:t>
                        </m:r>
                      </m:sub>
                    </m:sSub>
                  </m:oMath>
                </a14:m>
                <a:endParaRPr lang="en-US" sz="2400" dirty="0"/>
              </a:p>
            </p:txBody>
          </p:sp>
        </mc:Choice>
        <mc:Fallback xmlns="">
          <p:sp>
            <p:nvSpPr>
              <p:cNvPr id="21" name="Rectangle 20"/>
              <p:cNvSpPr>
                <a:spLocks noRot="1" noChangeAspect="1" noMove="1" noResize="1" noEditPoints="1" noAdjustHandles="1" noChangeArrowheads="1" noChangeShapeType="1" noTextEdit="1"/>
              </p:cNvSpPr>
              <p:nvPr/>
            </p:nvSpPr>
            <p:spPr>
              <a:xfrm>
                <a:off x="7287292" y="5458907"/>
                <a:ext cx="1669535" cy="461665"/>
              </a:xfrm>
              <a:prstGeom prst="rect">
                <a:avLst/>
              </a:prstGeom>
              <a:blipFill rotWithShape="0">
                <a:blip r:embed="rId5"/>
                <a:stretch>
                  <a:fillRect l="-5474" t="-11842" b="-27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7287293" y="6140322"/>
                <a:ext cx="1669535" cy="461665"/>
              </a:xfrm>
              <a:prstGeom prst="rect">
                <a:avLst/>
              </a:prstGeom>
            </p:spPr>
            <p:txBody>
              <a:bodyPr wrap="square">
                <a:spAutoFit/>
              </a:bodyPr>
              <a:lstStyle/>
              <a:p>
                <a:pPr lvl="0"/>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itchFamily="18" charset="0"/>
                      </a:rPr>
                      <m:t>𝜇</m:t>
                    </m:r>
                    <m:r>
                      <a:rPr lang="en-US" sz="2400" b="0" i="1" smtClean="0">
                        <a:latin typeface="Cambria Math" panose="02040503050406030204" pitchFamily="18" charset="0"/>
                        <a:ea typeface="Cambria Math" panose="02040503050406030204" pitchFamily="18" charset="0"/>
                        <a:cs typeface="Times New Roman" pitchFamily="18" charset="0"/>
                      </a:rPr>
                      <m:t>≠</m:t>
                    </m:r>
                    <m:sSub>
                      <m:sSubPr>
                        <m:ctrlPr>
                          <a:rPr lang="en-US" sz="2400" i="1">
                            <a:latin typeface="Cambria Math" panose="02040503050406030204" pitchFamily="18" charset="0"/>
                            <a:ea typeface="Cambria Math" panose="02040503050406030204" pitchFamily="18" charset="0"/>
                            <a:cs typeface="Times New Roman" pitchFamily="18" charset="0"/>
                          </a:rPr>
                        </m:ctrlPr>
                      </m:sSubPr>
                      <m:e>
                        <m:r>
                          <a:rPr lang="en-US" sz="2400" i="1">
                            <a:latin typeface="Cambria Math" panose="02040503050406030204" pitchFamily="18" charset="0"/>
                            <a:ea typeface="Cambria Math" panose="02040503050406030204" pitchFamily="18" charset="0"/>
                            <a:cs typeface="Times New Roman" pitchFamily="18" charset="0"/>
                          </a:rPr>
                          <m:t>𝜇</m:t>
                        </m:r>
                      </m:e>
                      <m:sub>
                        <m:r>
                          <a:rPr lang="en-US" sz="2400" i="1">
                            <a:latin typeface="Cambria Math" panose="02040503050406030204" pitchFamily="18" charset="0"/>
                            <a:ea typeface="Cambria Math" panose="02040503050406030204" pitchFamily="18" charset="0"/>
                            <a:cs typeface="Times New Roman" pitchFamily="18" charset="0"/>
                          </a:rPr>
                          <m:t>0</m:t>
                        </m:r>
                      </m:sub>
                    </m:sSub>
                  </m:oMath>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7287293" y="6140322"/>
                <a:ext cx="1669535" cy="461665"/>
              </a:xfrm>
              <a:prstGeom prst="rect">
                <a:avLst/>
              </a:prstGeom>
              <a:blipFill rotWithShape="0">
                <a:blip r:embed="rId6"/>
                <a:stretch>
                  <a:fillRect l="-5474" t="-11842" b="-27632"/>
                </a:stretch>
              </a:blipFill>
            </p:spPr>
            <p:txBody>
              <a:bodyPr/>
              <a:lstStyle/>
              <a:p>
                <a:r>
                  <a:rPr lang="en-US">
                    <a:noFill/>
                  </a:rPr>
                  <a:t> </a:t>
                </a:r>
              </a:p>
            </p:txBody>
          </p:sp>
        </mc:Fallback>
      </mc:AlternateContent>
      <p:sp>
        <p:nvSpPr>
          <p:cNvPr id="16" name="Rectangle 15"/>
          <p:cNvSpPr/>
          <p:nvPr/>
        </p:nvSpPr>
        <p:spPr>
          <a:xfrm>
            <a:off x="6198371" y="5131434"/>
            <a:ext cx="646331" cy="461665"/>
          </a:xfrm>
          <a:prstGeom prst="rect">
            <a:avLst/>
          </a:prstGeom>
        </p:spPr>
        <p:txBody>
          <a:bodyPr wrap="none">
            <a:spAutoFit/>
          </a:bodyPr>
          <a:lstStyle/>
          <a:p>
            <a:r>
              <a:rPr lang="en-US" sz="2400" b="1" dirty="0">
                <a:solidFill>
                  <a:srgbClr val="002060"/>
                </a:solidFill>
                <a:latin typeface="Arial" panose="020B0604020202020204" pitchFamily="34" charset="0"/>
                <a:cs typeface="Arial" panose="020B0604020202020204" pitchFamily="34" charset="0"/>
              </a:rPr>
              <a:t>OR</a:t>
            </a:r>
            <a:endParaRPr lang="en-US" sz="2400" dirty="0">
              <a:solidFill>
                <a:srgbClr val="002060"/>
              </a:solidFill>
            </a:endParaRPr>
          </a:p>
        </p:txBody>
      </p:sp>
      <p:sp>
        <p:nvSpPr>
          <p:cNvPr id="24" name="Rectangle 23"/>
          <p:cNvSpPr/>
          <p:nvPr/>
        </p:nvSpPr>
        <p:spPr>
          <a:xfrm>
            <a:off x="6204392" y="5821980"/>
            <a:ext cx="646331" cy="461665"/>
          </a:xfrm>
          <a:prstGeom prst="rect">
            <a:avLst/>
          </a:prstGeom>
        </p:spPr>
        <p:txBody>
          <a:bodyPr wrap="none">
            <a:spAutoFit/>
          </a:bodyPr>
          <a:lstStyle/>
          <a:p>
            <a:r>
              <a:rPr lang="en-US" sz="2400" b="1" dirty="0">
                <a:solidFill>
                  <a:srgbClr val="002060"/>
                </a:solidFill>
                <a:latin typeface="Arial" panose="020B0604020202020204" pitchFamily="34" charset="0"/>
                <a:cs typeface="Arial" panose="020B0604020202020204" pitchFamily="34" charset="0"/>
              </a:rPr>
              <a:t>OR</a:t>
            </a:r>
            <a:endParaRPr lang="en-US" sz="2400" dirty="0">
              <a:solidFill>
                <a:srgbClr val="002060"/>
              </a:solidFill>
            </a:endParaRPr>
          </a:p>
        </p:txBody>
      </p:sp>
      <p:sp>
        <p:nvSpPr>
          <p:cNvPr id="17" name="Rectangle 16"/>
          <p:cNvSpPr/>
          <p:nvPr/>
        </p:nvSpPr>
        <p:spPr>
          <a:xfrm>
            <a:off x="8840601" y="4848516"/>
            <a:ext cx="3454792" cy="461665"/>
          </a:xfrm>
          <a:prstGeom prst="rect">
            <a:avLst/>
          </a:prstGeom>
        </p:spPr>
        <p:txBody>
          <a:bodyPr wrap="none">
            <a:spAutoFit/>
          </a:bodyPr>
          <a:lstStyle/>
          <a:p>
            <a:r>
              <a:rPr lang="en-US" sz="2200" dirty="0">
                <a:solidFill>
                  <a:schemeClr val="accent6">
                    <a:lumMod val="75000"/>
                  </a:schemeClr>
                </a:solidFill>
                <a:latin typeface="Arial" panose="020B0604020202020204" pitchFamily="34" charset="0"/>
                <a:cs typeface="Arial" panose="020B0604020202020204" pitchFamily="34" charset="0"/>
              </a:rPr>
              <a:t>Right</a:t>
            </a:r>
            <a:r>
              <a:rPr lang="en-US" sz="2400" dirty="0">
                <a:solidFill>
                  <a:schemeClr val="accent6">
                    <a:lumMod val="75000"/>
                  </a:schemeClr>
                </a:solidFill>
                <a:latin typeface="Arial" panose="020B0604020202020204" pitchFamily="34" charset="0"/>
                <a:cs typeface="Arial" panose="020B0604020202020204" pitchFamily="34" charset="0"/>
              </a:rPr>
              <a:t>-sided (-tailed) test</a:t>
            </a:r>
            <a:endParaRPr lang="en-US" sz="2400" dirty="0">
              <a:solidFill>
                <a:schemeClr val="accent6">
                  <a:lumMod val="75000"/>
                </a:schemeClr>
              </a:solidFill>
            </a:endParaRPr>
          </a:p>
        </p:txBody>
      </p:sp>
      <p:sp>
        <p:nvSpPr>
          <p:cNvPr id="26" name="Rectangle 25"/>
          <p:cNvSpPr/>
          <p:nvPr/>
        </p:nvSpPr>
        <p:spPr>
          <a:xfrm>
            <a:off x="8840601" y="5485610"/>
            <a:ext cx="3248005" cy="461665"/>
          </a:xfrm>
          <a:prstGeom prst="rect">
            <a:avLst/>
          </a:prstGeom>
        </p:spPr>
        <p:txBody>
          <a:bodyPr wrap="none">
            <a:spAutoFit/>
          </a:bodyPr>
          <a:lstStyle/>
          <a:p>
            <a:r>
              <a:rPr lang="en-US" sz="2400" dirty="0">
                <a:solidFill>
                  <a:schemeClr val="accent6">
                    <a:lumMod val="75000"/>
                  </a:schemeClr>
                </a:solidFill>
                <a:latin typeface="Arial" panose="020B0604020202020204" pitchFamily="34" charset="0"/>
                <a:cs typeface="Arial" panose="020B0604020202020204" pitchFamily="34" charset="0"/>
              </a:rPr>
              <a:t>Left-sided (-tailed) test</a:t>
            </a:r>
            <a:endParaRPr lang="en-US" sz="2400" dirty="0">
              <a:solidFill>
                <a:schemeClr val="accent6">
                  <a:lumMod val="75000"/>
                </a:schemeClr>
              </a:solidFill>
            </a:endParaRPr>
          </a:p>
        </p:txBody>
      </p:sp>
      <p:sp>
        <p:nvSpPr>
          <p:cNvPr id="27" name="Rectangle 26"/>
          <p:cNvSpPr/>
          <p:nvPr/>
        </p:nvSpPr>
        <p:spPr>
          <a:xfrm>
            <a:off x="8814632" y="6177501"/>
            <a:ext cx="3299942" cy="461665"/>
          </a:xfrm>
          <a:prstGeom prst="rect">
            <a:avLst/>
          </a:prstGeom>
        </p:spPr>
        <p:txBody>
          <a:bodyPr wrap="none">
            <a:spAutoFit/>
          </a:bodyPr>
          <a:lstStyle/>
          <a:p>
            <a:r>
              <a:rPr lang="en-US" sz="2400" dirty="0">
                <a:solidFill>
                  <a:schemeClr val="accent6">
                    <a:lumMod val="75000"/>
                  </a:schemeClr>
                </a:solidFill>
                <a:latin typeface="Arial" panose="020B0604020202020204" pitchFamily="34" charset="0"/>
                <a:cs typeface="Arial" panose="020B0604020202020204" pitchFamily="34" charset="0"/>
              </a:rPr>
              <a:t>Two-sided (-tailed) test</a:t>
            </a:r>
            <a:endParaRPr lang="en-US" sz="2400" dirty="0">
              <a:solidFill>
                <a:schemeClr val="accent6">
                  <a:lumMod val="75000"/>
                </a:schemeClr>
              </a:solidFill>
            </a:endParaRPr>
          </a:p>
        </p:txBody>
      </p:sp>
      <p:sp>
        <p:nvSpPr>
          <p:cNvPr id="4" name="TextBox 3"/>
          <p:cNvSpPr txBox="1"/>
          <p:nvPr/>
        </p:nvSpPr>
        <p:spPr>
          <a:xfrm>
            <a:off x="2167337" y="4443041"/>
            <a:ext cx="2380652" cy="400110"/>
          </a:xfrm>
          <a:prstGeom prst="rect">
            <a:avLst/>
          </a:prstGeom>
          <a:noFill/>
        </p:spPr>
        <p:txBody>
          <a:bodyPr wrap="none" rtlCol="0">
            <a:spAutoFit/>
          </a:bodyPr>
          <a:lstStyle/>
          <a:p>
            <a:r>
              <a:rPr lang="en-US" sz="2000" b="1" dirty="0"/>
              <a:t>Not different than …</a:t>
            </a:r>
          </a:p>
        </p:txBody>
      </p:sp>
      <p:sp>
        <p:nvSpPr>
          <p:cNvPr id="23" name="TextBox 22"/>
          <p:cNvSpPr txBox="1"/>
          <p:nvPr/>
        </p:nvSpPr>
        <p:spPr>
          <a:xfrm>
            <a:off x="7287292" y="4443041"/>
            <a:ext cx="1952650" cy="400110"/>
          </a:xfrm>
          <a:prstGeom prst="rect">
            <a:avLst/>
          </a:prstGeom>
          <a:noFill/>
        </p:spPr>
        <p:txBody>
          <a:bodyPr wrap="none" rtlCol="0">
            <a:spAutoFit/>
          </a:bodyPr>
          <a:lstStyle/>
          <a:p>
            <a:r>
              <a:rPr lang="en-US" sz="2000" b="1" dirty="0"/>
              <a:t>Different than …</a:t>
            </a:r>
          </a:p>
        </p:txBody>
      </p:sp>
      <mc:AlternateContent xmlns:mc="http://schemas.openxmlformats.org/markup-compatibility/2006" xmlns:a14="http://schemas.microsoft.com/office/drawing/2010/main">
        <mc:Choice Requires="a14">
          <p:sp>
            <p:nvSpPr>
              <p:cNvPr id="8" name="Rectangle 7"/>
              <p:cNvSpPr/>
              <p:nvPr/>
            </p:nvSpPr>
            <p:spPr>
              <a:xfrm>
                <a:off x="2414752" y="4777492"/>
                <a:ext cx="1561261" cy="461665"/>
              </a:xfrm>
              <a:prstGeom prst="rect">
                <a:avLst/>
              </a:prstGeom>
            </p:spPr>
            <p:txBody>
              <a:bodyPr wrap="none">
                <a:spAutoFit/>
              </a:bodyPr>
              <a:lstStyle/>
              <a:p>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itchFamily="18" charset="0"/>
                      </a:rPr>
                      <m:t>𝜇</m:t>
                    </m:r>
                    <m:r>
                      <a:rPr lang="en-US" sz="2400" i="1">
                        <a:latin typeface="Cambria Math" panose="02040503050406030204" pitchFamily="18" charset="0"/>
                        <a:ea typeface="Cambria Math" panose="02040503050406030204" pitchFamily="18" charset="0"/>
                        <a:cs typeface="Times New Roman" pitchFamily="18" charset="0"/>
                      </a:rPr>
                      <m:t>≤</m:t>
                    </m:r>
                    <m:sSub>
                      <m:sSubPr>
                        <m:ctrlPr>
                          <a:rPr lang="en-US" sz="2400" i="1">
                            <a:latin typeface="Cambria Math" panose="02040503050406030204" pitchFamily="18" charset="0"/>
                            <a:ea typeface="Cambria Math" panose="02040503050406030204" pitchFamily="18" charset="0"/>
                            <a:cs typeface="Times New Roman" pitchFamily="18" charset="0"/>
                          </a:rPr>
                        </m:ctrlPr>
                      </m:sSubPr>
                      <m:e>
                        <m:r>
                          <a:rPr lang="en-US" sz="2400" i="1">
                            <a:latin typeface="Cambria Math" panose="02040503050406030204" pitchFamily="18" charset="0"/>
                            <a:ea typeface="Cambria Math" panose="02040503050406030204" pitchFamily="18" charset="0"/>
                            <a:cs typeface="Times New Roman" pitchFamily="18" charset="0"/>
                          </a:rPr>
                          <m:t>𝜇</m:t>
                        </m:r>
                      </m:e>
                      <m:sub>
                        <m:r>
                          <a:rPr lang="en-US" sz="2400" i="1">
                            <a:latin typeface="Cambria Math" panose="02040503050406030204" pitchFamily="18" charset="0"/>
                            <a:ea typeface="Cambria Math" panose="02040503050406030204" pitchFamily="18" charset="0"/>
                            <a:cs typeface="Times New Roman" pitchFamily="18" charset="0"/>
                          </a:rPr>
                          <m:t>0</m:t>
                        </m:r>
                      </m:sub>
                    </m:sSub>
                  </m:oMath>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2414752" y="4777492"/>
                <a:ext cx="1561261" cy="461665"/>
              </a:xfrm>
              <a:prstGeom prst="rect">
                <a:avLst/>
              </a:prstGeom>
              <a:blipFill rotWithShape="0">
                <a:blip r:embed="rId7"/>
                <a:stretch>
                  <a:fillRect l="-5859" t="-12000" b="-2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14751" y="5458906"/>
                <a:ext cx="1561261" cy="461665"/>
              </a:xfrm>
              <a:prstGeom prst="rect">
                <a:avLst/>
              </a:prstGeom>
            </p:spPr>
            <p:txBody>
              <a:bodyPr wrap="none">
                <a:spAutoFit/>
              </a:bodyPr>
              <a:lstStyle/>
              <a:p>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itchFamily="18" charset="0"/>
                      </a:rPr>
                      <m:t>𝜇</m:t>
                    </m:r>
                    <m:r>
                      <a:rPr lang="en-US" sz="2400" i="1">
                        <a:latin typeface="Cambria Math" panose="02040503050406030204" pitchFamily="18" charset="0"/>
                        <a:ea typeface="Cambria Math" panose="02040503050406030204" pitchFamily="18" charset="0"/>
                        <a:cs typeface="Times New Roman" pitchFamily="18" charset="0"/>
                      </a:rPr>
                      <m:t>≥</m:t>
                    </m:r>
                    <m:sSub>
                      <m:sSubPr>
                        <m:ctrlPr>
                          <a:rPr lang="en-US" sz="2400" i="1">
                            <a:latin typeface="Cambria Math" panose="02040503050406030204" pitchFamily="18" charset="0"/>
                            <a:ea typeface="Cambria Math" panose="02040503050406030204" pitchFamily="18" charset="0"/>
                            <a:cs typeface="Times New Roman" pitchFamily="18" charset="0"/>
                          </a:rPr>
                        </m:ctrlPr>
                      </m:sSubPr>
                      <m:e>
                        <m:r>
                          <a:rPr lang="en-US" sz="2400" i="1">
                            <a:latin typeface="Cambria Math" panose="02040503050406030204" pitchFamily="18" charset="0"/>
                            <a:ea typeface="Cambria Math" panose="02040503050406030204" pitchFamily="18" charset="0"/>
                            <a:cs typeface="Times New Roman" pitchFamily="18" charset="0"/>
                          </a:rPr>
                          <m:t>𝜇</m:t>
                        </m:r>
                      </m:e>
                      <m:sub>
                        <m:r>
                          <a:rPr lang="en-US" sz="2400" i="1">
                            <a:latin typeface="Cambria Math" panose="02040503050406030204" pitchFamily="18" charset="0"/>
                            <a:ea typeface="Cambria Math" panose="02040503050406030204" pitchFamily="18" charset="0"/>
                            <a:cs typeface="Times New Roman" pitchFamily="18" charset="0"/>
                          </a:rPr>
                          <m:t>0</m:t>
                        </m:r>
                      </m:sub>
                    </m:sSub>
                  </m:oMath>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2414751" y="5458906"/>
                <a:ext cx="1561261" cy="461665"/>
              </a:xfrm>
              <a:prstGeom prst="rect">
                <a:avLst/>
              </a:prstGeom>
              <a:blipFill rotWithShape="0">
                <a:blip r:embed="rId8"/>
                <a:stretch>
                  <a:fillRect l="-5859" t="-11842" b="-27632"/>
                </a:stretch>
              </a:blipFill>
            </p:spPr>
            <p:txBody>
              <a:bodyPr/>
              <a:lstStyle/>
              <a:p>
                <a:r>
                  <a:rPr lang="en-US">
                    <a:noFill/>
                  </a:rPr>
                  <a:t> </a:t>
                </a:r>
              </a:p>
            </p:txBody>
          </p:sp>
        </mc:Fallback>
      </mc:AlternateContent>
    </p:spTree>
    <p:extLst>
      <p:ext uri="{BB962C8B-B14F-4D97-AF65-F5344CB8AC3E}">
        <p14:creationId xmlns:p14="http://schemas.microsoft.com/office/powerpoint/2010/main" val="260131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8"/>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64" presetClass="path" presetSubtype="0" accel="50000" decel="50000" fill="hold" grpId="1" nodeType="clickEffect">
                                  <p:stCondLst>
                                    <p:cond delay="0"/>
                                  </p:stCondLst>
                                  <p:childTnLst>
                                    <p:animMotion origin="layout" path="M -2.29167E-6 7.40741E-7 L -0.0026 -0.11875 " pathEditMode="relative" rAng="0" ptsTypes="AA">
                                      <p:cBhvr>
                                        <p:cTn id="78" dur="1000" fill="hold"/>
                                        <p:tgtEl>
                                          <p:spTgt spid="10"/>
                                        </p:tgtEl>
                                        <p:attrNameLst>
                                          <p:attrName>ppt_x</p:attrName>
                                          <p:attrName>ppt_y</p:attrName>
                                        </p:attrNameLst>
                                      </p:cBhvr>
                                      <p:rCtr x="-130" y="-5949"/>
                                    </p:animMotion>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0" grpId="1"/>
      <p:bldP spid="11" grpId="0"/>
      <p:bldP spid="12" grpId="0"/>
      <p:bldP spid="19" grpId="0"/>
      <p:bldP spid="20" grpId="0"/>
      <p:bldP spid="21" grpId="0"/>
      <p:bldP spid="22" grpId="0"/>
      <p:bldP spid="16" grpId="0"/>
      <p:bldP spid="24" grpId="0"/>
      <p:bldP spid="17" grpId="0"/>
      <p:bldP spid="26" grpId="0"/>
      <p:bldP spid="27" grpId="0"/>
      <p:bldP spid="4" grpId="0"/>
      <p:bldP spid="23" grpId="0"/>
      <p:bldP spid="8" grpId="0"/>
      <p:bldP spid="8" grpId="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4254" y="1374821"/>
            <a:ext cx="1524000" cy="58477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tx2">
                    <a:lumMod val="50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Step 2:</a:t>
            </a:r>
          </a:p>
        </p:txBody>
      </p:sp>
      <mc:AlternateContent xmlns:mc="http://schemas.openxmlformats.org/markup-compatibility/2006">
        <mc:Choice xmlns:a14="http://schemas.microsoft.com/office/drawing/2010/main" Requires="a14">
          <p:sp>
            <p:nvSpPr>
              <p:cNvPr id="7" name="TextBox 6"/>
              <p:cNvSpPr txBox="1"/>
              <p:nvPr/>
            </p:nvSpPr>
            <p:spPr>
              <a:xfrm>
                <a:off x="3594494" y="1435839"/>
                <a:ext cx="6375042" cy="461665"/>
              </a:xfrm>
              <a:prstGeom prst="rect">
                <a:avLst/>
              </a:prstGeom>
              <a:noFill/>
            </p:spPr>
            <p:txBody>
              <a:bodyPr wrap="square" rtlCol="0">
                <a:spAutoFit/>
              </a:bodyPr>
              <a:lstStyle/>
              <a:p>
                <a:pPr algn="just"/>
                <a:r>
                  <a:rPr lang="en-US" sz="2400" dirty="0">
                    <a:highlight>
                      <a:srgbClr val="FFFF00"/>
                    </a:highlight>
                    <a:latin typeface="Arial" panose="020B0604020202020204" pitchFamily="34" charset="0"/>
                    <a:cs typeface="Arial" panose="020B0604020202020204" pitchFamily="34" charset="0"/>
                  </a:rPr>
                  <a:t>Level of significant </a:t>
                </a:r>
                <a14:m>
                  <m:oMath xmlns:m="http://schemas.openxmlformats.org/officeDocument/2006/math">
                    <m:r>
                      <a:rPr lang="el-GR" sz="2400" i="1" dirty="0" smtClean="0">
                        <a:latin typeface="Cambria Math" panose="02040503050406030204" pitchFamily="18" charset="0"/>
                        <a:cs typeface="Arial" panose="020B0604020202020204" pitchFamily="34" charset="0"/>
                      </a:rPr>
                      <m:t>𝛼</m:t>
                    </m:r>
                  </m:oMath>
                </a14:m>
                <a:r>
                  <a:rPr lang="en-US" sz="2400" dirty="0">
                    <a:latin typeface="Arial" panose="020B0604020202020204" pitchFamily="34" charset="0"/>
                    <a:cs typeface="Arial" panose="020B0604020202020204" pitchFamily="34" charset="0"/>
                  </a:rPr>
                  <a:t> (default is 0.05)</a:t>
                </a:r>
              </a:p>
            </p:txBody>
          </p:sp>
        </mc:Choice>
        <mc:Fallback>
          <p:sp>
            <p:nvSpPr>
              <p:cNvPr id="7" name="TextBox 6"/>
              <p:cNvSpPr txBox="1">
                <a:spLocks noRot="1" noChangeAspect="1" noMove="1" noResize="1" noEditPoints="1" noAdjustHandles="1" noChangeArrowheads="1" noChangeShapeType="1" noTextEdit="1"/>
              </p:cNvSpPr>
              <p:nvPr/>
            </p:nvSpPr>
            <p:spPr>
              <a:xfrm>
                <a:off x="3594494" y="1435839"/>
                <a:ext cx="6375042" cy="461665"/>
              </a:xfrm>
              <a:prstGeom prst="rect">
                <a:avLst/>
              </a:prstGeom>
              <a:blipFill>
                <a:blip r:embed="rId2"/>
                <a:stretch>
                  <a:fillRect l="-1531" t="-9333" b="-32000"/>
                </a:stretch>
              </a:blipFill>
            </p:spPr>
            <p:txBody>
              <a:bodyPr/>
              <a:lstStyle/>
              <a:p>
                <a:r>
                  <a:rPr lang="en-US">
                    <a:noFill/>
                  </a:rPr>
                  <a:t> </a:t>
                </a:r>
              </a:p>
            </p:txBody>
          </p:sp>
        </mc:Fallback>
      </mc:AlternateContent>
      <p:sp>
        <p:nvSpPr>
          <p:cNvPr id="16" name="Rectangle 15"/>
          <p:cNvSpPr/>
          <p:nvPr/>
        </p:nvSpPr>
        <p:spPr>
          <a:xfrm>
            <a:off x="1674254" y="2803511"/>
            <a:ext cx="1524000" cy="58477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tx2">
                    <a:lumMod val="50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Step 3:</a:t>
            </a:r>
          </a:p>
        </p:txBody>
      </p:sp>
      <mc:AlternateContent xmlns:mc="http://schemas.openxmlformats.org/markup-compatibility/2006">
        <mc:Choice xmlns:a14="http://schemas.microsoft.com/office/drawing/2010/main" Requires="a14">
          <p:sp>
            <p:nvSpPr>
              <p:cNvPr id="17" name="TextBox 16"/>
              <p:cNvSpPr txBox="1"/>
              <p:nvPr/>
            </p:nvSpPr>
            <p:spPr>
              <a:xfrm>
                <a:off x="3594494" y="2845260"/>
                <a:ext cx="7340958" cy="461665"/>
              </a:xfrm>
              <a:prstGeom prst="rect">
                <a:avLst/>
              </a:prstGeom>
              <a:noFill/>
            </p:spPr>
            <p:txBody>
              <a:bodyPr wrap="square" rtlCol="0">
                <a:spAutoFit/>
              </a:bodyPr>
              <a:lstStyle/>
              <a:p>
                <a:pPr algn="just"/>
                <a:r>
                  <a:rPr lang="en-US" sz="2400" dirty="0">
                    <a:latin typeface="Arial\"/>
                    <a:cs typeface="Times New Roman" pitchFamily="18" charset="0"/>
                  </a:rPr>
                  <a:t>Given that </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itchFamily="18" charset="0"/>
                      </a:rPr>
                      <m:t>𝜇</m:t>
                    </m:r>
                    <m:r>
                      <a:rPr lang="en-US" sz="2400" i="1">
                        <a:latin typeface="Cambria Math" panose="02040503050406030204" pitchFamily="18" charset="0"/>
                        <a:ea typeface="Cambria Math" panose="02040503050406030204" pitchFamily="18" charset="0"/>
                        <a:cs typeface="Times New Roman" pitchFamily="18" charset="0"/>
                      </a:rPr>
                      <m:t>=</m:t>
                    </m:r>
                    <m:sSub>
                      <m:sSubPr>
                        <m:ctrlPr>
                          <a:rPr lang="en-US" sz="2400" i="1">
                            <a:latin typeface="Cambria Math" panose="02040503050406030204" pitchFamily="18" charset="0"/>
                            <a:ea typeface="Cambria Math" panose="02040503050406030204" pitchFamily="18" charset="0"/>
                            <a:cs typeface="Times New Roman" pitchFamily="18" charset="0"/>
                          </a:rPr>
                        </m:ctrlPr>
                      </m:sSubPr>
                      <m:e>
                        <m:r>
                          <a:rPr lang="en-US" sz="2400" i="1">
                            <a:latin typeface="Cambria Math" panose="02040503050406030204" pitchFamily="18" charset="0"/>
                            <a:ea typeface="Cambria Math" panose="02040503050406030204" pitchFamily="18" charset="0"/>
                            <a:cs typeface="Times New Roman" pitchFamily="18" charset="0"/>
                          </a:rPr>
                          <m:t>𝜇</m:t>
                        </m:r>
                      </m:e>
                      <m:sub>
                        <m:r>
                          <a:rPr lang="en-US" sz="2400" i="1">
                            <a:latin typeface="Cambria Math" panose="02040503050406030204" pitchFamily="18" charset="0"/>
                            <a:ea typeface="Cambria Math" panose="02040503050406030204" pitchFamily="18" charset="0"/>
                            <a:cs typeface="Times New Roman" pitchFamily="18" charset="0"/>
                          </a:rPr>
                          <m:t>0</m:t>
                        </m:r>
                      </m:sub>
                    </m:sSub>
                  </m:oMath>
                </a14:m>
                <a:r>
                  <a:rPr lang="en-US" sz="2400" dirty="0">
                    <a:latin typeface="Arial\"/>
                    <a:cs typeface="Times New Roman" pitchFamily="18" charset="0"/>
                  </a:rPr>
                  <a:t> is true, the </a:t>
                </a:r>
                <a:r>
                  <a:rPr lang="en-US" sz="2400" dirty="0">
                    <a:highlight>
                      <a:srgbClr val="FFFF00"/>
                    </a:highlight>
                    <a:latin typeface="Arial\"/>
                    <a:cs typeface="Times New Roman" pitchFamily="18" charset="0"/>
                  </a:rPr>
                  <a:t>test statistics</a:t>
                </a:r>
              </a:p>
            </p:txBody>
          </p:sp>
        </mc:Choice>
        <mc:Fallback>
          <p:sp>
            <p:nvSpPr>
              <p:cNvPr id="17" name="TextBox 16"/>
              <p:cNvSpPr txBox="1">
                <a:spLocks noRot="1" noChangeAspect="1" noMove="1" noResize="1" noEditPoints="1" noAdjustHandles="1" noChangeArrowheads="1" noChangeShapeType="1" noTextEdit="1"/>
              </p:cNvSpPr>
              <p:nvPr/>
            </p:nvSpPr>
            <p:spPr>
              <a:xfrm>
                <a:off x="3594494" y="2845260"/>
                <a:ext cx="7340958" cy="461665"/>
              </a:xfrm>
              <a:prstGeom prst="rect">
                <a:avLst/>
              </a:prstGeom>
              <a:blipFill>
                <a:blip r:embed="rId3"/>
                <a:stretch>
                  <a:fillRect l="-1329" t="-10667" b="-30667"/>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109476957"/>
              </p:ext>
            </p:extLst>
          </p:nvPr>
        </p:nvGraphicFramePr>
        <p:xfrm>
          <a:off x="2586038" y="4192588"/>
          <a:ext cx="6832600" cy="1160462"/>
        </p:xfrm>
        <a:graphic>
          <a:graphicData uri="http://schemas.openxmlformats.org/presentationml/2006/ole">
            <mc:AlternateContent xmlns:mc="http://schemas.openxmlformats.org/markup-compatibility/2006">
              <mc:Choice xmlns:v="urn:schemas-microsoft-com:vml" Requires="v">
                <p:oleObj name="Equation" r:id="rId4" imgW="2768400" imgH="469800" progId="Equation.3">
                  <p:embed/>
                </p:oleObj>
              </mc:Choice>
              <mc:Fallback>
                <p:oleObj name="Equation" r:id="rId4" imgW="2768400" imgH="469800" progId="Equation.3">
                  <p:embed/>
                  <p:pic>
                    <p:nvPicPr>
                      <p:cNvPr id="0" name=""/>
                      <p:cNvPicPr>
                        <a:picLocks noChangeAspect="1" noChangeArrowheads="1"/>
                      </p:cNvPicPr>
                      <p:nvPr/>
                    </p:nvPicPr>
                    <p:blipFill>
                      <a:blip r:embed="rId5"/>
                      <a:srcRect/>
                      <a:stretch>
                        <a:fillRect/>
                      </a:stretch>
                    </p:blipFill>
                    <p:spPr bwMode="auto">
                      <a:xfrm>
                        <a:off x="2586038" y="4192588"/>
                        <a:ext cx="6832600" cy="1160462"/>
                      </a:xfrm>
                      <a:prstGeom prst="rect">
                        <a:avLst/>
                      </a:prstGeom>
                      <a:noFill/>
                    </p:spPr>
                  </p:pic>
                </p:oleObj>
              </mc:Fallback>
            </mc:AlternateContent>
          </a:graphicData>
        </a:graphic>
      </p:graphicFrame>
    </p:spTree>
    <p:extLst>
      <p:ext uri="{BB962C8B-B14F-4D97-AF65-F5344CB8AC3E}">
        <p14:creationId xmlns:p14="http://schemas.microsoft.com/office/powerpoint/2010/main" val="7160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81946" y="675160"/>
            <a:ext cx="1524000" cy="58477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tx2">
                    <a:lumMod val="50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Step 4:</a:t>
            </a:r>
          </a:p>
        </p:txBody>
      </p:sp>
      <p:sp>
        <p:nvSpPr>
          <p:cNvPr id="17" name="TextBox 16"/>
          <p:cNvSpPr txBox="1"/>
          <p:nvPr/>
        </p:nvSpPr>
        <p:spPr>
          <a:xfrm>
            <a:off x="2816802" y="667696"/>
            <a:ext cx="8738002" cy="830997"/>
          </a:xfrm>
          <a:prstGeom prst="rect">
            <a:avLst/>
          </a:prstGeom>
          <a:noFill/>
        </p:spPr>
        <p:txBody>
          <a:bodyPr wrap="square" rtlCol="0">
            <a:spAutoFit/>
          </a:bodyPr>
          <a:lstStyle/>
          <a:p>
            <a:pPr algn="just"/>
            <a:r>
              <a:rPr lang="en-US" sz="2400" dirty="0">
                <a:latin typeface="Arial\"/>
                <a:cs typeface="Times New Roman" pitchFamily="18" charset="0"/>
              </a:rPr>
              <a:t>We calculate a probability that is called </a:t>
            </a:r>
            <a:r>
              <a:rPr lang="en-US" sz="2400" dirty="0">
                <a:highlight>
                  <a:srgbClr val="FFFF00"/>
                </a:highlight>
                <a:latin typeface="Arial\"/>
                <a:cs typeface="Times New Roman" pitchFamily="18" charset="0"/>
              </a:rPr>
              <a:t>p-value</a:t>
            </a:r>
            <a:r>
              <a:rPr lang="en-US" sz="2400" dirty="0">
                <a:latin typeface="Arial\"/>
                <a:cs typeface="Times New Roman" pitchFamily="18" charset="0"/>
              </a:rPr>
              <a:t> or </a:t>
            </a:r>
            <a:r>
              <a:rPr lang="en-US" sz="2400" dirty="0">
                <a:highlight>
                  <a:srgbClr val="FFFF00"/>
                </a:highlight>
                <a:latin typeface="Arial\"/>
                <a:cs typeface="Times New Roman" pitchFamily="18" charset="0"/>
              </a:rPr>
              <a:t>P-value</a:t>
            </a:r>
            <a:r>
              <a:rPr lang="en-US" sz="2400" dirty="0">
                <a:latin typeface="Arial\"/>
                <a:cs typeface="Times New Roman" pitchFamily="18" charset="0"/>
              </a:rPr>
              <a:t> that depends on the sample mean and the alternative hypothesis</a:t>
            </a:r>
          </a:p>
        </p:txBody>
      </p:sp>
      <p:sp>
        <p:nvSpPr>
          <p:cNvPr id="14" name="Rectangle 13"/>
          <p:cNvSpPr/>
          <p:nvPr/>
        </p:nvSpPr>
        <p:spPr>
          <a:xfrm>
            <a:off x="4756150" y="2590801"/>
            <a:ext cx="273050" cy="275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800600" y="4876801"/>
            <a:ext cx="273050" cy="275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63790" y="3733801"/>
            <a:ext cx="273050" cy="275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8676487" y="2983650"/>
            <a:ext cx="3200400" cy="2374731"/>
            <a:chOff x="8513984" y="387231"/>
            <a:chExt cx="3200400" cy="2374731"/>
          </a:xfrm>
        </p:grpSpPr>
        <p:grpSp>
          <p:nvGrpSpPr>
            <p:cNvPr id="30" name="Group 29"/>
            <p:cNvGrpSpPr/>
            <p:nvPr/>
          </p:nvGrpSpPr>
          <p:grpSpPr>
            <a:xfrm flipH="1">
              <a:off x="8513984" y="387231"/>
              <a:ext cx="3200400" cy="1981200"/>
              <a:chOff x="5715000" y="2438400"/>
              <a:chExt cx="3200400" cy="1981200"/>
            </a:xfrm>
          </p:grpSpPr>
          <p:pic>
            <p:nvPicPr>
              <p:cNvPr id="31" name="Picture 30" descr="left_tailed_t.png"/>
              <p:cNvPicPr>
                <a:picLocks noChangeAspect="1"/>
              </p:cNvPicPr>
              <p:nvPr/>
            </p:nvPicPr>
            <p:blipFill>
              <a:blip r:embed="rId2"/>
              <a:srcRect l="2279" t="3434" r="1982" b="7285"/>
              <a:stretch>
                <a:fillRect/>
              </a:stretch>
            </p:blipFill>
            <p:spPr>
              <a:xfrm>
                <a:off x="5715000" y="2438400"/>
                <a:ext cx="3200400" cy="1981200"/>
              </a:xfrm>
              <a:prstGeom prst="rect">
                <a:avLst/>
              </a:prstGeom>
            </p:spPr>
          </p:pic>
          <p:sp>
            <p:nvSpPr>
              <p:cNvPr id="32" name="Rectangle 31"/>
              <p:cNvSpPr/>
              <p:nvPr/>
            </p:nvSpPr>
            <p:spPr>
              <a:xfrm>
                <a:off x="5867400" y="3962400"/>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10789264" y="2361852"/>
              <a:ext cx="381000" cy="400110"/>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t</a:t>
              </a:r>
              <a:r>
                <a:rPr lang="en-US" sz="2000" baseline="-25000" dirty="0">
                  <a:latin typeface="Times New Roman" pitchFamily="18" charset="0"/>
                  <a:cs typeface="Times New Roman" pitchFamily="18" charset="0"/>
                </a:rPr>
                <a:t>0</a:t>
              </a:r>
            </a:p>
          </p:txBody>
        </p:sp>
      </p:grpSp>
      <p:grpSp>
        <p:nvGrpSpPr>
          <p:cNvPr id="3" name="Group 2"/>
          <p:cNvGrpSpPr/>
          <p:nvPr/>
        </p:nvGrpSpPr>
        <p:grpSpPr>
          <a:xfrm>
            <a:off x="363590" y="3139026"/>
            <a:ext cx="3200400" cy="2312432"/>
            <a:chOff x="5472637" y="4410078"/>
            <a:chExt cx="3200400" cy="2312432"/>
          </a:xfrm>
        </p:grpSpPr>
        <p:grpSp>
          <p:nvGrpSpPr>
            <p:cNvPr id="29" name="Group 28"/>
            <p:cNvGrpSpPr/>
            <p:nvPr/>
          </p:nvGrpSpPr>
          <p:grpSpPr>
            <a:xfrm>
              <a:off x="5472637" y="4410078"/>
              <a:ext cx="3200400" cy="1981200"/>
              <a:chOff x="5715000" y="2438400"/>
              <a:chExt cx="3200400" cy="1981200"/>
            </a:xfrm>
          </p:grpSpPr>
          <p:pic>
            <p:nvPicPr>
              <p:cNvPr id="27" name="Picture 26" descr="left_tailed_t.png"/>
              <p:cNvPicPr>
                <a:picLocks noChangeAspect="1"/>
              </p:cNvPicPr>
              <p:nvPr/>
            </p:nvPicPr>
            <p:blipFill>
              <a:blip r:embed="rId2"/>
              <a:srcRect l="2279" t="3434" r="1982" b="7285"/>
              <a:stretch>
                <a:fillRect/>
              </a:stretch>
            </p:blipFill>
            <p:spPr>
              <a:xfrm>
                <a:off x="5715000" y="2438400"/>
                <a:ext cx="3200400" cy="1981200"/>
              </a:xfrm>
              <a:prstGeom prst="rect">
                <a:avLst/>
              </a:prstGeom>
            </p:spPr>
          </p:pic>
          <p:sp>
            <p:nvSpPr>
              <p:cNvPr id="28" name="Rectangle 27"/>
              <p:cNvSpPr/>
              <p:nvPr/>
            </p:nvSpPr>
            <p:spPr>
              <a:xfrm>
                <a:off x="5867400" y="3962400"/>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6128549" y="6322400"/>
              <a:ext cx="381000" cy="400110"/>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t</a:t>
              </a:r>
              <a:r>
                <a:rPr lang="en-US" sz="2000" baseline="-25000" dirty="0">
                  <a:latin typeface="Times New Roman" pitchFamily="18" charset="0"/>
                  <a:cs typeface="Times New Roman" pitchFamily="18" charset="0"/>
                </a:rPr>
                <a:t>0</a:t>
              </a:r>
            </a:p>
          </p:txBody>
        </p:sp>
      </p:grpSp>
      <p:grpSp>
        <p:nvGrpSpPr>
          <p:cNvPr id="4" name="Group 3"/>
          <p:cNvGrpSpPr/>
          <p:nvPr/>
        </p:nvGrpSpPr>
        <p:grpSpPr>
          <a:xfrm>
            <a:off x="4475933" y="2900871"/>
            <a:ext cx="3303639" cy="2457510"/>
            <a:chOff x="147310" y="4491367"/>
            <a:chExt cx="3303639" cy="2457510"/>
          </a:xfrm>
        </p:grpSpPr>
        <p:grpSp>
          <p:nvGrpSpPr>
            <p:cNvPr id="26" name="Group 25"/>
            <p:cNvGrpSpPr/>
            <p:nvPr/>
          </p:nvGrpSpPr>
          <p:grpSpPr>
            <a:xfrm>
              <a:off x="147310" y="4491367"/>
              <a:ext cx="3303639" cy="2133600"/>
              <a:chOff x="5671851" y="152400"/>
              <a:chExt cx="3303639" cy="2133600"/>
            </a:xfrm>
          </p:grpSpPr>
          <p:grpSp>
            <p:nvGrpSpPr>
              <p:cNvPr id="23" name="Group 22"/>
              <p:cNvGrpSpPr/>
              <p:nvPr/>
            </p:nvGrpSpPr>
            <p:grpSpPr>
              <a:xfrm>
                <a:off x="5671851" y="152400"/>
                <a:ext cx="3303639" cy="2133600"/>
                <a:chOff x="5671851" y="152400"/>
                <a:chExt cx="3303639" cy="2133600"/>
              </a:xfrm>
            </p:grpSpPr>
            <p:pic>
              <p:nvPicPr>
                <p:cNvPr id="13" name="Picture 12" descr="left_tailed_t.png"/>
                <p:cNvPicPr>
                  <a:picLocks noChangeAspect="1"/>
                </p:cNvPicPr>
                <p:nvPr/>
              </p:nvPicPr>
              <p:blipFill>
                <a:blip r:embed="rId2"/>
                <a:srcRect l="1560" t="3923" r="3900" b="5593"/>
                <a:stretch>
                  <a:fillRect/>
                </a:stretch>
              </p:blipFill>
              <p:spPr>
                <a:xfrm flipH="1">
                  <a:off x="5715000" y="152400"/>
                  <a:ext cx="3227439" cy="2133600"/>
                </a:xfrm>
                <a:prstGeom prst="rect">
                  <a:avLst/>
                </a:prstGeom>
              </p:spPr>
            </p:pic>
            <p:pic>
              <p:nvPicPr>
                <p:cNvPr id="15" name="Picture 14" descr="left_tailed_t.png"/>
                <p:cNvPicPr>
                  <a:picLocks noChangeAspect="1"/>
                </p:cNvPicPr>
                <p:nvPr/>
              </p:nvPicPr>
              <p:blipFill>
                <a:blip r:embed="rId2">
                  <a:clrChange>
                    <a:clrFrom>
                      <a:srgbClr val="FFFFFF"/>
                    </a:clrFrom>
                    <a:clrTo>
                      <a:srgbClr val="FFFFFF">
                        <a:alpha val="0"/>
                      </a:srgbClr>
                    </a:clrTo>
                  </a:clrChange>
                </a:blip>
                <a:srcRect l="1560" t="3923" r="1668" b="5593"/>
                <a:stretch>
                  <a:fillRect/>
                </a:stretch>
              </p:blipFill>
              <p:spPr>
                <a:xfrm>
                  <a:off x="5671851" y="152400"/>
                  <a:ext cx="3303639" cy="2133600"/>
                </a:xfrm>
                <a:prstGeom prst="rect">
                  <a:avLst/>
                </a:prstGeom>
              </p:spPr>
            </p:pic>
          </p:grpSp>
          <p:sp>
            <p:nvSpPr>
              <p:cNvPr id="24" name="Rectangle 23"/>
              <p:cNvSpPr/>
              <p:nvPr/>
            </p:nvSpPr>
            <p:spPr>
              <a:xfrm>
                <a:off x="5791200" y="18288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458200" y="17526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723858" y="6548767"/>
              <a:ext cx="609600" cy="400110"/>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-|t</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a:t>
              </a:r>
              <a:endParaRPr lang="en-US" sz="2000" baseline="-25000" dirty="0">
                <a:latin typeface="Times New Roman" pitchFamily="18" charset="0"/>
                <a:cs typeface="Times New Roman" pitchFamily="18" charset="0"/>
              </a:endParaRPr>
            </a:p>
          </p:txBody>
        </p:sp>
        <p:sp>
          <p:nvSpPr>
            <p:cNvPr id="36" name="TextBox 35"/>
            <p:cNvSpPr txBox="1"/>
            <p:nvPr/>
          </p:nvSpPr>
          <p:spPr>
            <a:xfrm>
              <a:off x="2313960" y="6548767"/>
              <a:ext cx="609600" cy="400110"/>
            </a:xfrm>
            <a:prstGeom prst="rect">
              <a:avLst/>
            </a:prstGeom>
            <a:noFill/>
          </p:spPr>
          <p:txBody>
            <a:bodyPr wrap="square" rtlCol="0">
              <a:spAutoFit/>
            </a:bodyPr>
            <a:lstStyle/>
            <a:p>
              <a:pPr algn="ctr"/>
              <a:r>
                <a:rPr lang="en-US" sz="2000" dirty="0">
                  <a:latin typeface="Times New Roman" pitchFamily="18" charset="0"/>
                  <a:cs typeface="Times New Roman" pitchFamily="18" charset="0"/>
                </a:rPr>
                <a:t>|t</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a:t>
              </a:r>
              <a:endParaRPr lang="en-US" sz="2000" baseline="-25000" dirty="0">
                <a:latin typeface="Times New Roman" pitchFamily="18" charset="0"/>
                <a:cs typeface="Times New Roman" pitchFamily="18" charset="0"/>
              </a:endParaRPr>
            </a:p>
          </p:txBody>
        </p:sp>
      </p:grpSp>
      <p:graphicFrame>
        <p:nvGraphicFramePr>
          <p:cNvPr id="37" name="Object 4"/>
          <p:cNvGraphicFramePr>
            <a:graphicFrameLocks noChangeAspect="1"/>
          </p:cNvGraphicFramePr>
          <p:nvPr>
            <p:extLst>
              <p:ext uri="{D42A27DB-BD31-4B8C-83A1-F6EECF244321}">
                <p14:modId xmlns:p14="http://schemas.microsoft.com/office/powerpoint/2010/main" val="3011733393"/>
              </p:ext>
            </p:extLst>
          </p:nvPr>
        </p:nvGraphicFramePr>
        <p:xfrm>
          <a:off x="9547410" y="1979281"/>
          <a:ext cx="1484312" cy="543982"/>
        </p:xfrm>
        <a:graphic>
          <a:graphicData uri="http://schemas.openxmlformats.org/presentationml/2006/ole">
            <mc:AlternateContent xmlns:mc="http://schemas.openxmlformats.org/markup-compatibility/2006">
              <mc:Choice xmlns:v="urn:schemas-microsoft-com:vml" Requires="v">
                <p:oleObj name="Equation" r:id="rId3" imgW="685800" imgH="228600" progId="Equation.3">
                  <p:embed/>
                </p:oleObj>
              </mc:Choice>
              <mc:Fallback>
                <p:oleObj name="Equation" r:id="rId3" imgW="6858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0" y="1979281"/>
                        <a:ext cx="1484312" cy="5439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5"/>
          <p:cNvGraphicFramePr>
            <a:graphicFrameLocks noChangeAspect="1"/>
          </p:cNvGraphicFramePr>
          <p:nvPr>
            <p:extLst>
              <p:ext uri="{D42A27DB-BD31-4B8C-83A1-F6EECF244321}">
                <p14:modId xmlns:p14="http://schemas.microsoft.com/office/powerpoint/2010/main" val="524117603"/>
              </p:ext>
            </p:extLst>
          </p:nvPr>
        </p:nvGraphicFramePr>
        <p:xfrm>
          <a:off x="1221633" y="2046819"/>
          <a:ext cx="1484313" cy="543982"/>
        </p:xfrm>
        <a:graphic>
          <a:graphicData uri="http://schemas.openxmlformats.org/presentationml/2006/ole">
            <mc:AlternateContent xmlns:mc="http://schemas.openxmlformats.org/markup-compatibility/2006">
              <mc:Choice xmlns:v="urn:schemas-microsoft-com:vml" Requires="v">
                <p:oleObj name="Equation" r:id="rId5" imgW="685800" imgH="228600" progId="Equation.3">
                  <p:embed/>
                </p:oleObj>
              </mc:Choice>
              <mc:Fallback>
                <p:oleObj name="Equation" r:id="rId5" imgW="685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1633" y="2046819"/>
                        <a:ext cx="1484313" cy="5439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6"/>
          <p:cNvGraphicFramePr>
            <a:graphicFrameLocks noChangeAspect="1"/>
          </p:cNvGraphicFramePr>
          <p:nvPr>
            <p:extLst>
              <p:ext uri="{D42A27DB-BD31-4B8C-83A1-F6EECF244321}">
                <p14:modId xmlns:p14="http://schemas.microsoft.com/office/powerpoint/2010/main" val="4144868133"/>
              </p:ext>
            </p:extLst>
          </p:nvPr>
        </p:nvGraphicFramePr>
        <p:xfrm>
          <a:off x="5250589" y="1964319"/>
          <a:ext cx="1484313" cy="543982"/>
        </p:xfrm>
        <a:graphic>
          <a:graphicData uri="http://schemas.openxmlformats.org/presentationml/2006/ole">
            <mc:AlternateContent xmlns:mc="http://schemas.openxmlformats.org/markup-compatibility/2006">
              <mc:Choice xmlns:v="urn:schemas-microsoft-com:vml" Requires="v">
                <p:oleObj name="Equation" r:id="rId7" imgW="685800" imgH="228600" progId="Equation.3">
                  <p:embed/>
                </p:oleObj>
              </mc:Choice>
              <mc:Fallback>
                <p:oleObj name="Equation" r:id="rId7" imgW="6858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0589" y="1964319"/>
                        <a:ext cx="1484313" cy="5439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1014" name="Object 6"/>
          <p:cNvGraphicFramePr>
            <a:graphicFrameLocks noChangeAspect="1"/>
          </p:cNvGraphicFramePr>
          <p:nvPr>
            <p:extLst>
              <p:ext uri="{D42A27DB-BD31-4B8C-83A1-F6EECF244321}">
                <p14:modId xmlns:p14="http://schemas.microsoft.com/office/powerpoint/2010/main" val="430015443"/>
              </p:ext>
            </p:extLst>
          </p:nvPr>
        </p:nvGraphicFramePr>
        <p:xfrm>
          <a:off x="4579078" y="2530028"/>
          <a:ext cx="2827337" cy="381000"/>
        </p:xfrm>
        <a:graphic>
          <a:graphicData uri="http://schemas.openxmlformats.org/presentationml/2006/ole">
            <mc:AlternateContent xmlns:mc="http://schemas.openxmlformats.org/markup-compatibility/2006">
              <mc:Choice xmlns:v="urn:schemas-microsoft-com:vml" Requires="v">
                <p:oleObj name="Equation" r:id="rId9" imgW="1447560" imgH="228600" progId="Equation.3">
                  <p:embed/>
                </p:oleObj>
              </mc:Choice>
              <mc:Fallback>
                <p:oleObj name="Equation" r:id="rId9" imgW="1447560" imgH="228600" progId="Equation.3">
                  <p:embed/>
                  <p:pic>
                    <p:nvPicPr>
                      <p:cNvPr id="0" name=""/>
                      <p:cNvPicPr>
                        <a:picLocks noChangeAspect="1" noChangeArrowheads="1"/>
                      </p:cNvPicPr>
                      <p:nvPr/>
                    </p:nvPicPr>
                    <p:blipFill>
                      <a:blip r:embed="rId10"/>
                      <a:srcRect/>
                      <a:stretch>
                        <a:fillRect/>
                      </a:stretch>
                    </p:blipFill>
                    <p:spPr bwMode="auto">
                      <a:xfrm>
                        <a:off x="4579078" y="2530028"/>
                        <a:ext cx="282733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1015" name="Object 7"/>
          <p:cNvGraphicFramePr>
            <a:graphicFrameLocks noChangeAspect="1"/>
          </p:cNvGraphicFramePr>
          <p:nvPr>
            <p:extLst>
              <p:ext uri="{D42A27DB-BD31-4B8C-83A1-F6EECF244321}">
                <p14:modId xmlns:p14="http://schemas.microsoft.com/office/powerpoint/2010/main" val="3215150219"/>
              </p:ext>
            </p:extLst>
          </p:nvPr>
        </p:nvGraphicFramePr>
        <p:xfrm>
          <a:off x="9024329" y="2535445"/>
          <a:ext cx="2530475" cy="381000"/>
        </p:xfrm>
        <a:graphic>
          <a:graphicData uri="http://schemas.openxmlformats.org/presentationml/2006/ole">
            <mc:AlternateContent xmlns:mc="http://schemas.openxmlformats.org/markup-compatibility/2006">
              <mc:Choice xmlns:v="urn:schemas-microsoft-com:vml" Requires="v">
                <p:oleObj name="Equation" r:id="rId11" imgW="1295280" imgH="228600" progId="Equation.3">
                  <p:embed/>
                </p:oleObj>
              </mc:Choice>
              <mc:Fallback>
                <p:oleObj name="Equation" r:id="rId11" imgW="12952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24329" y="2535445"/>
                        <a:ext cx="25304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1016" name="Object 8"/>
          <p:cNvGraphicFramePr>
            <a:graphicFrameLocks noChangeAspect="1"/>
          </p:cNvGraphicFramePr>
          <p:nvPr>
            <p:extLst>
              <p:ext uri="{D42A27DB-BD31-4B8C-83A1-F6EECF244321}">
                <p14:modId xmlns:p14="http://schemas.microsoft.com/office/powerpoint/2010/main" val="2381786163"/>
              </p:ext>
            </p:extLst>
          </p:nvPr>
        </p:nvGraphicFramePr>
        <p:xfrm>
          <a:off x="704625" y="2648787"/>
          <a:ext cx="2505075" cy="381000"/>
        </p:xfrm>
        <a:graphic>
          <a:graphicData uri="http://schemas.openxmlformats.org/presentationml/2006/ole">
            <mc:AlternateContent xmlns:mc="http://schemas.openxmlformats.org/markup-compatibility/2006">
              <mc:Choice xmlns:v="urn:schemas-microsoft-com:vml" Requires="v">
                <p:oleObj name="Equation" r:id="rId13" imgW="1282680" imgH="228600" progId="Equation.3">
                  <p:embed/>
                </p:oleObj>
              </mc:Choice>
              <mc:Fallback>
                <p:oleObj name="Equation" r:id="rId13" imgW="128268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4625" y="2648787"/>
                        <a:ext cx="25050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p:nvPr/>
        </p:nvSpPr>
        <p:spPr>
          <a:xfrm>
            <a:off x="8659782" y="5533196"/>
            <a:ext cx="3454792" cy="461665"/>
          </a:xfrm>
          <a:prstGeom prst="rect">
            <a:avLst/>
          </a:prstGeom>
        </p:spPr>
        <p:txBody>
          <a:bodyPr wrap="none">
            <a:spAutoFit/>
          </a:bodyPr>
          <a:lstStyle/>
          <a:p>
            <a:r>
              <a:rPr lang="en-US" sz="2200" dirty="0">
                <a:solidFill>
                  <a:schemeClr val="accent6">
                    <a:lumMod val="75000"/>
                  </a:schemeClr>
                </a:solidFill>
                <a:latin typeface="Arial" panose="020B0604020202020204" pitchFamily="34" charset="0"/>
                <a:cs typeface="Arial" panose="020B0604020202020204" pitchFamily="34" charset="0"/>
              </a:rPr>
              <a:t>Right</a:t>
            </a:r>
            <a:r>
              <a:rPr lang="en-US" sz="2400" dirty="0">
                <a:solidFill>
                  <a:schemeClr val="accent6">
                    <a:lumMod val="75000"/>
                  </a:schemeClr>
                </a:solidFill>
                <a:latin typeface="Arial" panose="020B0604020202020204" pitchFamily="34" charset="0"/>
                <a:cs typeface="Arial" panose="020B0604020202020204" pitchFamily="34" charset="0"/>
              </a:rPr>
              <a:t>-sided (-tailed) test</a:t>
            </a:r>
            <a:endParaRPr lang="en-US" sz="2400" dirty="0">
              <a:solidFill>
                <a:schemeClr val="accent6">
                  <a:lumMod val="75000"/>
                </a:schemeClr>
              </a:solidFill>
            </a:endParaRPr>
          </a:p>
        </p:txBody>
      </p:sp>
      <p:sp>
        <p:nvSpPr>
          <p:cNvPr id="41" name="Rectangle 40"/>
          <p:cNvSpPr/>
          <p:nvPr/>
        </p:nvSpPr>
        <p:spPr>
          <a:xfrm>
            <a:off x="206396" y="5533196"/>
            <a:ext cx="3248005" cy="461665"/>
          </a:xfrm>
          <a:prstGeom prst="rect">
            <a:avLst/>
          </a:prstGeom>
        </p:spPr>
        <p:txBody>
          <a:bodyPr wrap="none">
            <a:spAutoFit/>
          </a:bodyPr>
          <a:lstStyle/>
          <a:p>
            <a:r>
              <a:rPr lang="en-US" sz="2400" dirty="0">
                <a:solidFill>
                  <a:schemeClr val="accent6">
                    <a:lumMod val="75000"/>
                  </a:schemeClr>
                </a:solidFill>
                <a:latin typeface="Arial" panose="020B0604020202020204" pitchFamily="34" charset="0"/>
                <a:cs typeface="Arial" panose="020B0604020202020204" pitchFamily="34" charset="0"/>
              </a:rPr>
              <a:t>Left-sided (-tailed) test</a:t>
            </a:r>
            <a:endParaRPr lang="en-US" sz="2400" dirty="0">
              <a:solidFill>
                <a:schemeClr val="accent6">
                  <a:lumMod val="75000"/>
                </a:schemeClr>
              </a:solidFill>
            </a:endParaRPr>
          </a:p>
        </p:txBody>
      </p:sp>
      <p:sp>
        <p:nvSpPr>
          <p:cNvPr id="42" name="Rectangle 41"/>
          <p:cNvSpPr/>
          <p:nvPr/>
        </p:nvSpPr>
        <p:spPr>
          <a:xfrm>
            <a:off x="4595282" y="5533196"/>
            <a:ext cx="3299942" cy="461665"/>
          </a:xfrm>
          <a:prstGeom prst="rect">
            <a:avLst/>
          </a:prstGeom>
        </p:spPr>
        <p:txBody>
          <a:bodyPr wrap="none">
            <a:spAutoFit/>
          </a:bodyPr>
          <a:lstStyle/>
          <a:p>
            <a:r>
              <a:rPr lang="en-US" sz="2400" dirty="0">
                <a:solidFill>
                  <a:schemeClr val="accent6">
                    <a:lumMod val="75000"/>
                  </a:schemeClr>
                </a:solidFill>
                <a:latin typeface="Arial" panose="020B0604020202020204" pitchFamily="34" charset="0"/>
                <a:cs typeface="Arial" panose="020B0604020202020204" pitchFamily="34" charset="0"/>
              </a:rPr>
              <a:t>Two-sided (-tailed) test</a:t>
            </a:r>
            <a:endParaRPr lang="en-US" sz="2400" dirty="0">
              <a:solidFill>
                <a:schemeClr val="accent6">
                  <a:lumMod val="75000"/>
                </a:schemeClr>
              </a:solidFill>
            </a:endParaRPr>
          </a:p>
        </p:txBody>
      </p:sp>
      <p:sp>
        <p:nvSpPr>
          <p:cNvPr id="5" name="TextBox 4"/>
          <p:cNvSpPr txBox="1"/>
          <p:nvPr/>
        </p:nvSpPr>
        <p:spPr>
          <a:xfrm>
            <a:off x="480703" y="1527209"/>
            <a:ext cx="11376832"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p-value = P(observing such a sample mean or the more extreme </a:t>
            </a:r>
            <a:r>
              <a:rPr lang="en-US" sz="2400" b="1" dirty="0">
                <a:solidFill>
                  <a:srgbClr val="FF0000"/>
                </a:solidFill>
                <a:latin typeface="Arial" panose="020B0604020202020204" pitchFamily="34" charset="0"/>
                <a:cs typeface="Arial" panose="020B0604020202020204" pitchFamily="34" charset="0"/>
              </a:rPr>
              <a:t>when H</a:t>
            </a:r>
            <a:r>
              <a:rPr lang="en-US" sz="2400" b="1" baseline="-25000" dirty="0">
                <a:solidFill>
                  <a:srgbClr val="FF0000"/>
                </a:solidFill>
                <a:latin typeface="Arial" panose="020B0604020202020204" pitchFamily="34" charset="0"/>
                <a:cs typeface="Arial" panose="020B0604020202020204" pitchFamily="34" charset="0"/>
              </a:rPr>
              <a:t>0</a:t>
            </a:r>
            <a:r>
              <a:rPr lang="en-US" sz="2400" b="1" dirty="0">
                <a:solidFill>
                  <a:srgbClr val="FF0000"/>
                </a:solidFill>
                <a:latin typeface="Arial" panose="020B0604020202020204" pitchFamily="34" charset="0"/>
                <a:cs typeface="Arial" panose="020B0604020202020204" pitchFamily="34" charset="0"/>
              </a:rPr>
              <a:t> is true</a:t>
            </a:r>
            <a:r>
              <a:rPr lang="en-US" sz="24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6885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10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10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10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40" grpId="0"/>
      <p:bldP spid="41" grpId="0"/>
      <p:bldP spid="4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1323304"/>
            <a:ext cx="1524000" cy="58477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tx2">
                    <a:lumMod val="50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Step 5:</a:t>
            </a:r>
          </a:p>
        </p:txBody>
      </p:sp>
      <mc:AlternateContent xmlns:mc="http://schemas.openxmlformats.org/markup-compatibility/2006" xmlns:a14="http://schemas.microsoft.com/office/drawing/2010/main">
        <mc:Choice Requires="a14">
          <p:sp>
            <p:nvSpPr>
              <p:cNvPr id="7" name="TextBox 6"/>
              <p:cNvSpPr txBox="1"/>
              <p:nvPr/>
            </p:nvSpPr>
            <p:spPr>
              <a:xfrm>
                <a:off x="1828800" y="2009104"/>
                <a:ext cx="8534400" cy="341632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400" dirty="0">
                    <a:latin typeface="Arial\"/>
                    <a:cs typeface="Times New Roman" pitchFamily="18" charset="0"/>
                  </a:rPr>
                  <a:t>If p-value &lt; </a:t>
                </a:r>
                <a14:m>
                  <m:oMath xmlns:m="http://schemas.openxmlformats.org/officeDocument/2006/math">
                    <m:r>
                      <a:rPr lang="el-GR" sz="2400" i="1" dirty="0" smtClean="0">
                        <a:latin typeface="Cambria Math" panose="02040503050406030204" pitchFamily="18" charset="0"/>
                        <a:cs typeface="Times New Roman" pitchFamily="18" charset="0"/>
                      </a:rPr>
                      <m:t>𝛼</m:t>
                    </m:r>
                  </m:oMath>
                </a14:m>
                <a:r>
                  <a:rPr lang="en-US" sz="2400" dirty="0">
                    <a:latin typeface="Arial\"/>
                    <a:cs typeface="Times New Roman" pitchFamily="18" charset="0"/>
                  </a:rPr>
                  <a:t>, we reject H</a:t>
                </a:r>
                <a:r>
                  <a:rPr lang="en-US" sz="2400" baseline="-25000" dirty="0">
                    <a:latin typeface="Arial\"/>
                    <a:cs typeface="Times New Roman" pitchFamily="18" charset="0"/>
                  </a:rPr>
                  <a:t>0</a:t>
                </a:r>
                <a:r>
                  <a:rPr lang="en-US" sz="2400" dirty="0">
                    <a:latin typeface="Arial\"/>
                    <a:cs typeface="Times New Roman" pitchFamily="18" charset="0"/>
                  </a:rPr>
                  <a:t> and accept H</a:t>
                </a:r>
                <a:r>
                  <a:rPr lang="en-US" sz="2400" baseline="-25000" dirty="0">
                    <a:latin typeface="Arial\"/>
                    <a:cs typeface="Times New Roman" pitchFamily="18" charset="0"/>
                  </a:rPr>
                  <a:t>1</a:t>
                </a:r>
                <a:r>
                  <a:rPr lang="en-US" sz="2400" dirty="0">
                    <a:latin typeface="Arial\"/>
                    <a:cs typeface="Times New Roman" pitchFamily="18" charset="0"/>
                  </a:rPr>
                  <a:t>.</a:t>
                </a:r>
              </a:p>
              <a:p>
                <a:pPr algn="ctr">
                  <a:lnSpc>
                    <a:spcPct val="150000"/>
                  </a:lnSpc>
                </a:pPr>
                <a:r>
                  <a:rPr lang="en-US" sz="2400" dirty="0">
                    <a:latin typeface="Arial\"/>
                    <a:cs typeface="Times New Roman" pitchFamily="18" charset="0"/>
                  </a:rPr>
                  <a:t>           </a:t>
                </a:r>
                <a:r>
                  <a:rPr lang="en-US" sz="2400" dirty="0">
                    <a:solidFill>
                      <a:srgbClr val="FF0000"/>
                    </a:solidFill>
                    <a:latin typeface="Arial\"/>
                    <a:cs typeface="Times New Roman" pitchFamily="18" charset="0"/>
                  </a:rPr>
                  <a:t>The test is statistically significant.</a:t>
                </a:r>
              </a:p>
              <a:p>
                <a:pPr algn="ctr">
                  <a:lnSpc>
                    <a:spcPct val="150000"/>
                  </a:lnSpc>
                </a:pPr>
                <a:r>
                  <a:rPr lang="en-US" sz="2400" dirty="0">
                    <a:solidFill>
                      <a:srgbClr val="002060"/>
                    </a:solidFill>
                    <a:latin typeface="Arial\"/>
                    <a:cs typeface="Times New Roman" pitchFamily="18" charset="0"/>
                  </a:rPr>
                  <a:t>    The sample provides enough evidence against H</a:t>
                </a:r>
                <a:r>
                  <a:rPr lang="en-US" sz="2400" baseline="-25000" dirty="0">
                    <a:solidFill>
                      <a:srgbClr val="002060"/>
                    </a:solidFill>
                    <a:latin typeface="Arial\"/>
                    <a:cs typeface="Times New Roman" pitchFamily="18" charset="0"/>
                  </a:rPr>
                  <a:t>0</a:t>
                </a:r>
                <a:r>
                  <a:rPr lang="en-US" sz="2400" dirty="0">
                    <a:solidFill>
                      <a:srgbClr val="002060"/>
                    </a:solidFill>
                    <a:latin typeface="Arial\"/>
                    <a:cs typeface="Times New Roman" pitchFamily="18" charset="0"/>
                  </a:rPr>
                  <a:t>.</a:t>
                </a:r>
                <a:endParaRPr lang="en-US" sz="2400" baseline="-25000" dirty="0">
                  <a:solidFill>
                    <a:srgbClr val="002060"/>
                  </a:solidFill>
                  <a:latin typeface="Arial\"/>
                  <a:cs typeface="Times New Roman" pitchFamily="18" charset="0"/>
                </a:endParaRPr>
              </a:p>
              <a:p>
                <a:pPr algn="just">
                  <a:lnSpc>
                    <a:spcPct val="150000"/>
                  </a:lnSpc>
                  <a:buFont typeface="Wingdings" pitchFamily="2" charset="2"/>
                  <a:buChar char="Ø"/>
                </a:pPr>
                <a:r>
                  <a:rPr lang="en-US" sz="2400" baseline="-25000" dirty="0">
                    <a:latin typeface="Arial\"/>
                    <a:cs typeface="Times New Roman" pitchFamily="18" charset="0"/>
                  </a:rPr>
                  <a:t> </a:t>
                </a:r>
                <a:r>
                  <a:rPr lang="en-US" sz="2400" dirty="0">
                    <a:latin typeface="Arial\"/>
                    <a:cs typeface="Times New Roman" pitchFamily="18" charset="0"/>
                  </a:rPr>
                  <a:t>If p-value &gt; </a:t>
                </a:r>
                <a14:m>
                  <m:oMath xmlns:m="http://schemas.openxmlformats.org/officeDocument/2006/math">
                    <m:r>
                      <a:rPr lang="el-GR" sz="2400" i="1" dirty="0" smtClean="0">
                        <a:latin typeface="Cambria Math" panose="02040503050406030204" pitchFamily="18" charset="0"/>
                        <a:cs typeface="Times New Roman" pitchFamily="18" charset="0"/>
                      </a:rPr>
                      <m:t>𝛼</m:t>
                    </m:r>
                  </m:oMath>
                </a14:m>
                <a:r>
                  <a:rPr lang="en-US" sz="2400" dirty="0">
                    <a:latin typeface="Arial\"/>
                    <a:cs typeface="Times New Roman" pitchFamily="18" charset="0"/>
                  </a:rPr>
                  <a:t>, we don’t reject (we retain) H</a:t>
                </a:r>
                <a:r>
                  <a:rPr lang="en-US" sz="2400" baseline="-25000" dirty="0">
                    <a:latin typeface="Arial\"/>
                    <a:cs typeface="Times New Roman" pitchFamily="18" charset="0"/>
                  </a:rPr>
                  <a:t>0</a:t>
                </a:r>
                <a:r>
                  <a:rPr lang="en-US" sz="2400" dirty="0">
                    <a:latin typeface="Arial\"/>
                    <a:cs typeface="Times New Roman" pitchFamily="18" charset="0"/>
                  </a:rPr>
                  <a:t>.</a:t>
                </a:r>
                <a:endParaRPr lang="en-US" sz="2400" baseline="-25000" dirty="0">
                  <a:latin typeface="Arial\"/>
                  <a:cs typeface="Times New Roman" pitchFamily="18" charset="0"/>
                </a:endParaRPr>
              </a:p>
              <a:p>
                <a:pPr algn="ctr">
                  <a:lnSpc>
                    <a:spcPct val="150000"/>
                  </a:lnSpc>
                </a:pPr>
                <a:r>
                  <a:rPr lang="en-US" sz="2400" dirty="0">
                    <a:solidFill>
                      <a:srgbClr val="FF0000"/>
                    </a:solidFill>
                    <a:latin typeface="Arial\"/>
                    <a:cs typeface="Times New Roman" pitchFamily="18" charset="0"/>
                  </a:rPr>
                  <a:t>The test is not statistically significant.</a:t>
                </a:r>
                <a:endParaRPr lang="en-US" sz="2400" baseline="-25000" dirty="0">
                  <a:solidFill>
                    <a:srgbClr val="FF0000"/>
                  </a:solidFill>
                  <a:latin typeface="Arial\"/>
                  <a:cs typeface="Times New Roman" pitchFamily="18" charset="0"/>
                </a:endParaRPr>
              </a:p>
              <a:p>
                <a:pPr algn="ctr">
                  <a:lnSpc>
                    <a:spcPct val="150000"/>
                  </a:lnSpc>
                </a:pPr>
                <a:r>
                  <a:rPr lang="en-US" sz="2400" baseline="-25000" dirty="0">
                    <a:solidFill>
                      <a:srgbClr val="002060"/>
                    </a:solidFill>
                    <a:latin typeface="Arial\"/>
                    <a:cs typeface="Times New Roman" pitchFamily="18" charset="0"/>
                  </a:rPr>
                  <a:t>     </a:t>
                </a:r>
                <a:r>
                  <a:rPr lang="en-US" sz="2400" dirty="0">
                    <a:solidFill>
                      <a:srgbClr val="002060"/>
                    </a:solidFill>
                    <a:latin typeface="Arial\"/>
                    <a:cs typeface="Times New Roman" pitchFamily="18" charset="0"/>
                  </a:rPr>
                  <a:t>The sample doesn't provide enough evidence against H</a:t>
                </a:r>
                <a:r>
                  <a:rPr lang="en-US" sz="2400" baseline="-25000" dirty="0">
                    <a:solidFill>
                      <a:srgbClr val="002060"/>
                    </a:solidFill>
                    <a:latin typeface="Arial\"/>
                    <a:cs typeface="Times New Roman" pitchFamily="18" charset="0"/>
                  </a:rPr>
                  <a:t>0</a:t>
                </a:r>
                <a:r>
                  <a:rPr lang="en-US" sz="2400" dirty="0">
                    <a:solidFill>
                      <a:srgbClr val="002060"/>
                    </a:solidFill>
                    <a:latin typeface="Arial\"/>
                    <a:cs typeface="Times New Roman" pitchFamily="18"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1828800" y="2009104"/>
                <a:ext cx="8534400" cy="3416320"/>
              </a:xfrm>
              <a:prstGeom prst="rect">
                <a:avLst/>
              </a:prstGeom>
              <a:blipFill rotWithShape="0">
                <a:blip r:embed="rId2"/>
                <a:stretch>
                  <a:fillRect l="-929" b="-1429"/>
                </a:stretch>
              </a:blipFill>
            </p:spPr>
            <p:txBody>
              <a:bodyPr/>
              <a:lstStyle/>
              <a:p>
                <a:r>
                  <a:rPr lang="en-US">
                    <a:noFill/>
                  </a:rPr>
                  <a:t> </a:t>
                </a:r>
              </a:p>
            </p:txBody>
          </p:sp>
        </mc:Fallback>
      </mc:AlternateContent>
      <p:sp>
        <p:nvSpPr>
          <p:cNvPr id="2" name="Rectangle 1"/>
          <p:cNvSpPr/>
          <p:nvPr/>
        </p:nvSpPr>
        <p:spPr>
          <a:xfrm>
            <a:off x="3352800" y="1316379"/>
            <a:ext cx="3063659" cy="577850"/>
          </a:xfrm>
          <a:prstGeom prst="rect">
            <a:avLst/>
          </a:prstGeom>
        </p:spPr>
        <p:txBody>
          <a:bodyPr wrap="none">
            <a:spAutoFit/>
          </a:bodyPr>
          <a:lstStyle/>
          <a:p>
            <a:pPr algn="just">
              <a:lnSpc>
                <a:spcPct val="150000"/>
              </a:lnSpc>
            </a:pPr>
            <a:r>
              <a:rPr lang="en-US" sz="2400" dirty="0">
                <a:highlight>
                  <a:srgbClr val="FFFF00"/>
                </a:highlight>
                <a:latin typeface="Arial\"/>
                <a:cs typeface="Times New Roman" pitchFamily="18" charset="0"/>
              </a:rPr>
              <a:t>Decision/Conclusion:</a:t>
            </a:r>
          </a:p>
        </p:txBody>
      </p:sp>
      <p:sp>
        <p:nvSpPr>
          <p:cNvPr id="5" name="TextBox 4"/>
          <p:cNvSpPr txBox="1"/>
          <p:nvPr/>
        </p:nvSpPr>
        <p:spPr>
          <a:xfrm>
            <a:off x="304594" y="384357"/>
            <a:ext cx="1137683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Recall in step 4: </a:t>
            </a:r>
          </a:p>
          <a:p>
            <a:r>
              <a:rPr lang="en-US" sz="2400" dirty="0">
                <a:latin typeface="Arial" panose="020B0604020202020204" pitchFamily="34" charset="0"/>
                <a:cs typeface="Arial" panose="020B0604020202020204" pitchFamily="34" charset="0"/>
              </a:rPr>
              <a:t>p-value = P(observing such a sample mean or the more extreme </a:t>
            </a:r>
            <a:r>
              <a:rPr lang="en-US" sz="2400" b="1" dirty="0">
                <a:latin typeface="Arial" panose="020B0604020202020204" pitchFamily="34" charset="0"/>
                <a:cs typeface="Arial" panose="020B0604020202020204" pitchFamily="34" charset="0"/>
              </a:rPr>
              <a:t>when H</a:t>
            </a:r>
            <a:r>
              <a:rPr lang="en-US" sz="2400" b="1" baseline="-25000" dirty="0">
                <a:latin typeface="Arial" panose="020B0604020202020204" pitchFamily="34" charset="0"/>
                <a:cs typeface="Arial" panose="020B0604020202020204" pitchFamily="34" charset="0"/>
              </a:rPr>
              <a:t>0</a:t>
            </a:r>
            <a:r>
              <a:rPr lang="en-US" sz="2400" b="1" dirty="0">
                <a:latin typeface="Arial" panose="020B0604020202020204" pitchFamily="34" charset="0"/>
                <a:cs typeface="Arial" panose="020B0604020202020204" pitchFamily="34" charset="0"/>
              </a:rPr>
              <a:t> is true</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6326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52600" y="1295401"/>
            <a:ext cx="8229352" cy="4605593"/>
          </a:xfrm>
          <a:prstGeom prst="rect">
            <a:avLst/>
          </a:prstGeom>
        </p:spPr>
        <p:txBody>
          <a:bodyPr>
            <a:noAutofit/>
          </a:bodyPr>
          <a:lstStyle/>
          <a:p>
            <a:pPr marL="342900" indent="-342900">
              <a:spcBef>
                <a:spcPct val="20000"/>
              </a:spcBef>
              <a:buFont typeface="Arial" pitchFamily="34" charset="0"/>
              <a:buAutoNum type="arabicPeriod"/>
              <a:defRPr/>
            </a:pPr>
            <a:r>
              <a:rPr lang="en-US" sz="2400" dirty="0">
                <a:latin typeface="Times New Roman" pitchFamily="18" charset="0"/>
                <a:cs typeface="Times New Roman" pitchFamily="18" charset="0"/>
              </a:rPr>
              <a:t>(If you are given data) Data entry</a:t>
            </a:r>
          </a:p>
          <a:p>
            <a:pPr marL="800100" lvl="1" indent="-342900">
              <a:spcBef>
                <a:spcPct val="20000"/>
              </a:spcBef>
              <a:buFont typeface="Arial" pitchFamily="34" charset="0"/>
              <a:buChar char="•"/>
              <a:defRPr/>
            </a:pPr>
            <a:r>
              <a:rPr lang="en-US" sz="2400" dirty="0">
                <a:latin typeface="Times New Roman" pitchFamily="18" charset="0"/>
                <a:cs typeface="Times New Roman" pitchFamily="18" charset="0"/>
              </a:rPr>
              <a:t>Press [STAT] key</a:t>
            </a:r>
          </a:p>
          <a:p>
            <a:pPr marL="800100" lvl="1" indent="-342900">
              <a:spcBef>
                <a:spcPct val="20000"/>
              </a:spcBef>
              <a:buFont typeface="Arial" pitchFamily="34" charset="0"/>
              <a:buChar char="•"/>
              <a:defRPr/>
            </a:pPr>
            <a:r>
              <a:rPr lang="en-US" sz="2400" dirty="0">
                <a:latin typeface="Times New Roman" pitchFamily="18" charset="0"/>
                <a:cs typeface="Times New Roman" pitchFamily="18" charset="0"/>
              </a:rPr>
              <a:t>Choose [Edit…]</a:t>
            </a:r>
          </a:p>
          <a:p>
            <a:pPr marL="800100" lvl="1" indent="-342900">
              <a:spcBef>
                <a:spcPct val="20000"/>
              </a:spcBef>
              <a:buFont typeface="Arial" pitchFamily="34" charset="0"/>
              <a:buChar char="•"/>
              <a:defRPr/>
            </a:pPr>
            <a:r>
              <a:rPr lang="en-US" sz="2400" dirty="0">
                <a:latin typeface="Times New Roman" pitchFamily="18" charset="0"/>
                <a:cs typeface="Times New Roman" pitchFamily="18" charset="0"/>
              </a:rPr>
              <a:t>Enter </a:t>
            </a:r>
            <a:r>
              <a:rPr lang="en-US" sz="2400" i="1" dirty="0">
                <a:latin typeface="Times New Roman" pitchFamily="18" charset="0"/>
                <a:cs typeface="Times New Roman" pitchFamily="18" charset="0"/>
              </a:rPr>
              <a:t>x</a:t>
            </a:r>
            <a:r>
              <a:rPr lang="en-US" sz="2400" dirty="0">
                <a:latin typeface="Times New Roman" pitchFamily="18" charset="0"/>
                <a:cs typeface="Times New Roman" pitchFamily="18" charset="0"/>
              </a:rPr>
              <a:t> into list 1 [L1] </a:t>
            </a:r>
          </a:p>
          <a:p>
            <a:pPr marL="342900" indent="-342900">
              <a:spcBef>
                <a:spcPct val="20000"/>
              </a:spcBef>
              <a:buFont typeface="+mj-lt"/>
              <a:buAutoNum type="arabicPeriod" startAt="2"/>
              <a:defRPr/>
            </a:pPr>
            <a:r>
              <a:rPr lang="en-US" sz="2400" dirty="0">
                <a:latin typeface="Times New Roman" pitchFamily="18" charset="0"/>
                <a:cs typeface="Times New Roman" pitchFamily="18" charset="0"/>
              </a:rPr>
              <a:t>  Statistics calculations</a:t>
            </a:r>
          </a:p>
          <a:p>
            <a:pPr marL="800100" lvl="1" indent="-342900">
              <a:spcBef>
                <a:spcPct val="20000"/>
              </a:spcBef>
              <a:buFont typeface="Arial" pitchFamily="34" charset="0"/>
              <a:buChar char="•"/>
              <a:defRPr/>
            </a:pPr>
            <a:r>
              <a:rPr lang="en-US" sz="2400" dirty="0">
                <a:latin typeface="Times New Roman" pitchFamily="18" charset="0"/>
                <a:cs typeface="Times New Roman" pitchFamily="18" charset="0"/>
              </a:rPr>
              <a:t>Press [STAT] key</a:t>
            </a:r>
          </a:p>
          <a:p>
            <a:pPr marL="800100" lvl="1" indent="-342900">
              <a:spcBef>
                <a:spcPct val="20000"/>
              </a:spcBef>
              <a:buFont typeface="Arial" pitchFamily="34" charset="0"/>
              <a:buChar char="•"/>
              <a:defRPr/>
            </a:pPr>
            <a:r>
              <a:rPr lang="en-US" sz="2400" dirty="0">
                <a:latin typeface="Times New Roman" pitchFamily="18" charset="0"/>
                <a:cs typeface="Times New Roman" pitchFamily="18" charset="0"/>
              </a:rPr>
              <a:t>Choose [TESTS]</a:t>
            </a:r>
          </a:p>
          <a:p>
            <a:pPr marL="800100" lvl="1" indent="-342900">
              <a:spcBef>
                <a:spcPct val="20000"/>
              </a:spcBef>
              <a:buFont typeface="Arial" pitchFamily="34" charset="0"/>
              <a:buChar char="•"/>
              <a:defRPr/>
            </a:pPr>
            <a:r>
              <a:rPr lang="en-US" sz="2400" dirty="0">
                <a:latin typeface="Times New Roman" pitchFamily="18" charset="0"/>
                <a:cs typeface="Times New Roman" pitchFamily="18" charset="0"/>
              </a:rPr>
              <a:t>Choose option 2: </a:t>
            </a: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Ttest</a:t>
            </a:r>
            <a:r>
              <a:rPr lang="en-US" sz="2400" dirty="0">
                <a:solidFill>
                  <a:srgbClr val="FF0000"/>
                </a:solidFill>
                <a:latin typeface="Times New Roman" pitchFamily="18" charset="0"/>
                <a:cs typeface="Times New Roman" pitchFamily="18" charset="0"/>
              </a:rPr>
              <a:t>…]</a:t>
            </a:r>
          </a:p>
          <a:p>
            <a:pPr marL="800100" lvl="1" indent="-342900">
              <a:spcBef>
                <a:spcPct val="20000"/>
              </a:spcBef>
              <a:buFont typeface="Arial" pitchFamily="34" charset="0"/>
              <a:buChar char="•"/>
              <a:defRPr/>
            </a:pPr>
            <a:r>
              <a:rPr lang="en-US" sz="2400" dirty="0" err="1">
                <a:latin typeface="Times New Roman" pitchFamily="18" charset="0"/>
                <a:cs typeface="Times New Roman" pitchFamily="18" charset="0"/>
              </a:rPr>
              <a:t>Inpt</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Data or Stats </a:t>
            </a:r>
            <a:r>
              <a:rPr lang="en-US" sz="2400" dirty="0">
                <a:latin typeface="Times New Roman" pitchFamily="18" charset="0"/>
                <a:cs typeface="Times New Roman" pitchFamily="18" charset="0"/>
              </a:rPr>
              <a:t>then enter the inputs accordingly.</a:t>
            </a:r>
          </a:p>
          <a:p>
            <a:pPr lvl="1">
              <a:spcBef>
                <a:spcPct val="20000"/>
              </a:spcBef>
              <a:defRPr/>
            </a:pPr>
            <a:r>
              <a:rPr lang="en-US" sz="2400" dirty="0">
                <a:latin typeface="Times New Roman" pitchFamily="18" charset="0"/>
                <a:cs typeface="Times New Roman" pitchFamily="18" charset="0"/>
              </a:rPr>
              <a:t>     Remember to keep </a:t>
            </a:r>
            <a:r>
              <a:rPr lang="en-US" sz="2400" dirty="0" err="1">
                <a:latin typeface="Times New Roman" pitchFamily="18" charset="0"/>
                <a:cs typeface="Times New Roman" pitchFamily="18" charset="0"/>
              </a:rPr>
              <a:t>FreqList</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1</a:t>
            </a:r>
            <a:endParaRPr lang="en-US" sz="2400" dirty="0">
              <a:latin typeface="Times New Roman" pitchFamily="18" charset="0"/>
              <a:cs typeface="Times New Roman" pitchFamily="18" charset="0"/>
            </a:endParaRPr>
          </a:p>
          <a:p>
            <a:pPr>
              <a:spcBef>
                <a:spcPct val="20000"/>
              </a:spcBef>
              <a:defRPr/>
            </a:pPr>
            <a:endParaRPr lang="en-US" sz="2400" dirty="0">
              <a:solidFill>
                <a:srgbClr val="FF0000"/>
              </a:solidFill>
              <a:latin typeface="Times New Roman" pitchFamily="18" charset="0"/>
              <a:cs typeface="Times New Roman" pitchFamily="18" charset="0"/>
            </a:endParaRPr>
          </a:p>
          <a:p>
            <a:pPr marL="342900" indent="-342900">
              <a:spcBef>
                <a:spcPct val="20000"/>
              </a:spcBef>
              <a:buFont typeface="Arial" pitchFamily="34" charset="0"/>
              <a:buAutoNum type="arabicPeriod"/>
              <a:defRPr/>
            </a:pPr>
            <a:endParaRPr lang="en-US" sz="2400" dirty="0">
              <a:latin typeface="Times New Roman" pitchFamily="18" charset="0"/>
              <a:cs typeface="Times New Roman" pitchFamily="18" charset="0"/>
            </a:endParaRPr>
          </a:p>
          <a:p>
            <a:pPr marL="342900" indent="-342900">
              <a:spcBef>
                <a:spcPct val="20000"/>
              </a:spcBef>
              <a:defRPr/>
            </a:pPr>
            <a:endParaRPr lang="en-US" sz="2400" dirty="0">
              <a:latin typeface="Times New Roman" pitchFamily="18" charset="0"/>
              <a:cs typeface="Times New Roman" pitchFamily="18" charset="0"/>
            </a:endParaRPr>
          </a:p>
        </p:txBody>
      </p:sp>
      <p:sp>
        <p:nvSpPr>
          <p:cNvPr id="4" name="Title 1"/>
          <p:cNvSpPr txBox="1">
            <a:spLocks/>
          </p:cNvSpPr>
          <p:nvPr/>
        </p:nvSpPr>
        <p:spPr>
          <a:xfrm>
            <a:off x="1676400" y="304801"/>
            <a:ext cx="8382000" cy="940285"/>
          </a:xfrm>
          <a:prstGeom prst="rect">
            <a:avLst/>
          </a:prstGeom>
        </p:spPr>
        <p:txBody>
          <a:bodyPr>
            <a:noAutofit/>
          </a:bodyPr>
          <a:lstStyle/>
          <a:p>
            <a:pPr>
              <a:spcBef>
                <a:spcPct val="0"/>
              </a:spcBef>
              <a:defRPr/>
            </a:pPr>
            <a:r>
              <a:rPr lang="en-US" sz="4400" b="1" dirty="0">
                <a:latin typeface="+mj-lt"/>
                <a:ea typeface="+mj-ea"/>
                <a:cs typeface="+mj-cs"/>
              </a:rPr>
              <a:t>Using Calculator TI-84 Plus</a:t>
            </a:r>
          </a:p>
        </p:txBody>
      </p:sp>
    </p:spTree>
    <p:extLst>
      <p:ext uri="{BB962C8B-B14F-4D97-AF65-F5344CB8AC3E}">
        <p14:creationId xmlns:p14="http://schemas.microsoft.com/office/powerpoint/2010/main" val="3335355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500"/>
                                        <p:tgtEl>
                                          <p:spTgt spid="3">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ox(in)">
                                      <p:cBhvr>
                                        <p:cTn id="30" dur="500"/>
                                        <p:tgtEl>
                                          <p:spTgt spid="3">
                                            <p:txEl>
                                              <p:pRg st="7" end="7"/>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ox(in)">
                                      <p:cBhvr>
                                        <p:cTn id="33" dur="500"/>
                                        <p:tgtEl>
                                          <p:spTgt spid="3">
                                            <p:txEl>
                                              <p:pRg st="8" end="8"/>
                                            </p:txEl>
                                          </p:spTgt>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ox(in)">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30" y="0"/>
            <a:ext cx="3857625" cy="6858000"/>
          </a:xfrm>
          <a:prstGeom prst="rect">
            <a:avLst/>
          </a:prstGeom>
        </p:spPr>
      </p:pic>
      <p:sp>
        <p:nvSpPr>
          <p:cNvPr id="4" name="Oval 3"/>
          <p:cNvSpPr/>
          <p:nvPr/>
        </p:nvSpPr>
        <p:spPr>
          <a:xfrm>
            <a:off x="2729132" y="3362178"/>
            <a:ext cx="703385" cy="40796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6757" y="0"/>
            <a:ext cx="3857625" cy="6858000"/>
          </a:xfrm>
          <a:prstGeom prst="rect">
            <a:avLst/>
          </a:prstGeom>
        </p:spPr>
      </p:pic>
    </p:spTree>
    <p:extLst>
      <p:ext uri="{BB962C8B-B14F-4D97-AF65-F5344CB8AC3E}">
        <p14:creationId xmlns:p14="http://schemas.microsoft.com/office/powerpoint/2010/main" val="13766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1261" y="0"/>
            <a:ext cx="3857625"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872" y="0"/>
            <a:ext cx="3857625" cy="6858000"/>
          </a:xfrm>
          <a:prstGeom prst="rect">
            <a:avLst/>
          </a:prstGeom>
        </p:spPr>
      </p:pic>
    </p:spTree>
    <p:extLst>
      <p:ext uri="{BB962C8B-B14F-4D97-AF65-F5344CB8AC3E}">
        <p14:creationId xmlns:p14="http://schemas.microsoft.com/office/powerpoint/2010/main" val="239823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8126</TotalTime>
  <Words>1775</Words>
  <Application>Microsoft Office PowerPoint</Application>
  <PresentationFormat>Widescreen</PresentationFormat>
  <Paragraphs>217</Paragraphs>
  <Slides>25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Arial\</vt:lpstr>
      <vt:lpstr>Book Antiqua</vt:lpstr>
      <vt:lpstr>Calibri</vt:lpstr>
      <vt:lpstr>Calibri Light</vt:lpstr>
      <vt:lpstr>Cambria Math</vt:lpstr>
      <vt:lpstr>Times New Roman</vt:lpstr>
      <vt:lpstr>Wingdings</vt:lpstr>
      <vt:lpstr>Office Theme</vt:lpstr>
      <vt:lpstr>Equation</vt:lpstr>
      <vt:lpstr>Part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III</dc:title>
  <dc:creator>Tamer Oraby</dc:creator>
  <cp:lastModifiedBy>Tamer Oraby</cp:lastModifiedBy>
  <cp:revision>928</cp:revision>
  <dcterms:created xsi:type="dcterms:W3CDTF">2017-08-28T13:54:33Z</dcterms:created>
  <dcterms:modified xsi:type="dcterms:W3CDTF">2021-07-26T12:38:28Z</dcterms:modified>
</cp:coreProperties>
</file>